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1.xml" ContentType="application/vnd.openxmlformats-officedocument.presentationml.tags+xml"/>
  <Override PartName="/ppt/notesSlides/notesSlide1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13.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14.xml" ContentType="application/vnd.openxmlformats-officedocument.presentationml.notesSlide+xml"/>
  <Override PartName="/ppt/tags/tag6.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sldIdLst>
    <p:sldId id="256" r:id="rId2"/>
    <p:sldId id="289" r:id="rId3"/>
    <p:sldId id="257" r:id="rId4"/>
    <p:sldId id="286" r:id="rId5"/>
    <p:sldId id="258" r:id="rId6"/>
    <p:sldId id="259" r:id="rId7"/>
    <p:sldId id="261" r:id="rId8"/>
    <p:sldId id="262" r:id="rId9"/>
    <p:sldId id="287" r:id="rId10"/>
    <p:sldId id="288" r:id="rId11"/>
    <p:sldId id="260" r:id="rId12"/>
    <p:sldId id="263" r:id="rId13"/>
    <p:sldId id="264" r:id="rId14"/>
    <p:sldId id="267" r:id="rId15"/>
    <p:sldId id="266" r:id="rId16"/>
    <p:sldId id="268" r:id="rId17"/>
    <p:sldId id="269" r:id="rId18"/>
    <p:sldId id="270" r:id="rId19"/>
    <p:sldId id="265" r:id="rId20"/>
    <p:sldId id="272" r:id="rId21"/>
    <p:sldId id="278" r:id="rId22"/>
    <p:sldId id="273" r:id="rId23"/>
    <p:sldId id="274" r:id="rId24"/>
    <p:sldId id="275" r:id="rId25"/>
    <p:sldId id="271" r:id="rId26"/>
    <p:sldId id="277" r:id="rId27"/>
    <p:sldId id="276" r:id="rId28"/>
    <p:sldId id="279" r:id="rId29"/>
    <p:sldId id="281" r:id="rId30"/>
    <p:sldId id="282" r:id="rId31"/>
    <p:sldId id="283" r:id="rId32"/>
    <p:sldId id="284" r:id="rId33"/>
    <p:sldId id="285" r:id="rId34"/>
    <p:sldId id="280"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6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0018EC-A1F6-AE4A-91D1-222E59741708}" type="datetimeFigureOut">
              <a:rPr lang="en-GB" smtClean="0"/>
              <a:t>22/03/2023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BF551F-D1DB-5041-8847-FD9A4D7199D1}" type="slidenum">
              <a:rPr lang="en-GB" smtClean="0"/>
              <a:t>‹#›</a:t>
            </a:fld>
            <a:endParaRPr lang="en-GB"/>
          </a:p>
        </p:txBody>
      </p:sp>
    </p:spTree>
    <p:extLst>
      <p:ext uri="{BB962C8B-B14F-4D97-AF65-F5344CB8AC3E}">
        <p14:creationId xmlns:p14="http://schemas.microsoft.com/office/powerpoint/2010/main" val="441600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a:t>Sir George Hayter (1792-1871) The Coronation of Queen Victoria in Westminster Abbey, 28 June 1838 Signed and dated 1839 </a:t>
            </a:r>
          </a:p>
          <a:p>
            <a:r>
              <a:rPr lang="en-GB" b="0"/>
              <a:t>https://www.rct.uk/collection/405409/the-coronation-of-queen-victoria-in-westminster-abbey-28-june-1838</a:t>
            </a:r>
          </a:p>
          <a:p>
            <a:endParaRPr lang="en-GB" b="0"/>
          </a:p>
          <a:p>
            <a:endParaRPr lang="en-GB" b="0"/>
          </a:p>
        </p:txBody>
      </p:sp>
      <p:sp>
        <p:nvSpPr>
          <p:cNvPr id="4" name="Slide Number Placeholder 3"/>
          <p:cNvSpPr>
            <a:spLocks noGrp="1"/>
          </p:cNvSpPr>
          <p:nvPr>
            <p:ph type="sldNum" sz="quarter" idx="5"/>
          </p:nvPr>
        </p:nvSpPr>
        <p:spPr/>
        <p:txBody>
          <a:bodyPr/>
          <a:lstStyle/>
          <a:p>
            <a:fld id="{26BF551F-D1DB-5041-8847-FD9A4D7199D1}" type="slidenum">
              <a:rPr lang="en-GB" smtClean="0"/>
              <a:t>1</a:t>
            </a:fld>
            <a:endParaRPr lang="en-GB"/>
          </a:p>
        </p:txBody>
      </p:sp>
    </p:spTree>
    <p:extLst>
      <p:ext uri="{BB962C8B-B14F-4D97-AF65-F5344CB8AC3E}">
        <p14:creationId xmlns:p14="http://schemas.microsoft.com/office/powerpoint/2010/main" val="22718839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Historically the Litany was sung in full after the Recognition and before the Oath. For the actual coronation of Edward VII in 1902 it was displaced to accompany the clergy procession to the west door before the service begins and although it was restored for George V in 1911, it was displaced again in 1937 and 1953 and seems unlikely to be restored to its earlier place.</a:t>
            </a:r>
          </a:p>
          <a:p>
            <a:endParaRPr lang="en-GB"/>
          </a:p>
          <a:p>
            <a:r>
              <a:rPr lang="en-GB"/>
              <a:t>Vivats have to be adapted for each Coronation – in 2023 “Regina Camilla” and “Rex Carolus” will fit the 1911 setting of “Regina Maria” and “Rex </a:t>
            </a:r>
            <a:r>
              <a:rPr lang="en-GB" err="1"/>
              <a:t>Georgius</a:t>
            </a:r>
            <a:r>
              <a:rPr lang="en-GB"/>
              <a:t>”.</a:t>
            </a:r>
          </a:p>
        </p:txBody>
      </p:sp>
      <p:sp>
        <p:nvSpPr>
          <p:cNvPr id="4" name="Slide Number Placeholder 3"/>
          <p:cNvSpPr>
            <a:spLocks noGrp="1"/>
          </p:cNvSpPr>
          <p:nvPr>
            <p:ph type="sldNum" sz="quarter" idx="5"/>
          </p:nvPr>
        </p:nvSpPr>
        <p:spPr/>
        <p:txBody>
          <a:bodyPr/>
          <a:lstStyle/>
          <a:p>
            <a:fld id="{26BF551F-D1DB-5041-8847-FD9A4D7199D1}" type="slidenum">
              <a:rPr lang="en-GB" smtClean="0"/>
              <a:t>11</a:t>
            </a:fld>
            <a:endParaRPr lang="en-GB"/>
          </a:p>
        </p:txBody>
      </p:sp>
    </p:spTree>
    <p:extLst>
      <p:ext uri="{BB962C8B-B14F-4D97-AF65-F5344CB8AC3E}">
        <p14:creationId xmlns:p14="http://schemas.microsoft.com/office/powerpoint/2010/main" val="18661088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The Sovereign also makes a Declaration either at the Coronation or the State Opening of Parliament, whichever comes first. This has not been made at the coronation since George III in 1761.</a:t>
            </a:r>
          </a:p>
          <a:p>
            <a:endParaRPr lang="en-GB"/>
          </a:p>
          <a:p>
            <a:r>
              <a:rPr lang="en-GB"/>
              <a:t>Historically the Declaration was from 1689 considerably precise in condemning transubstantiation and the papacy and to deny any opportunity for the monarch to make mental reservations or be absolved from taking it. It was revised in 1911.</a:t>
            </a:r>
          </a:p>
        </p:txBody>
      </p:sp>
      <p:sp>
        <p:nvSpPr>
          <p:cNvPr id="4" name="Slide Number Placeholder 3"/>
          <p:cNvSpPr>
            <a:spLocks noGrp="1"/>
          </p:cNvSpPr>
          <p:nvPr>
            <p:ph type="sldNum" sz="quarter" idx="5"/>
          </p:nvPr>
        </p:nvSpPr>
        <p:spPr/>
        <p:txBody>
          <a:bodyPr/>
          <a:lstStyle/>
          <a:p>
            <a:fld id="{26BF551F-D1DB-5041-8847-FD9A4D7199D1}" type="slidenum">
              <a:rPr lang="en-GB" smtClean="0"/>
              <a:t>13</a:t>
            </a:fld>
            <a:endParaRPr lang="en-GB"/>
          </a:p>
        </p:txBody>
      </p:sp>
    </p:spTree>
    <p:extLst>
      <p:ext uri="{BB962C8B-B14F-4D97-AF65-F5344CB8AC3E}">
        <p14:creationId xmlns:p14="http://schemas.microsoft.com/office/powerpoint/2010/main" val="31790968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err="1"/>
              <a:t>Fortunino</a:t>
            </a:r>
            <a:r>
              <a:rPr lang="en-GB" b="0"/>
              <a:t> </a:t>
            </a:r>
            <a:r>
              <a:rPr lang="en-GB" b="0" err="1"/>
              <a:t>Matania</a:t>
            </a:r>
            <a:r>
              <a:rPr lang="en-GB" b="0"/>
              <a:t>, R.I. (Italian, 1881-1963)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a:t>Scenes from the coronation of King George VI</a:t>
            </a:r>
          </a:p>
          <a:p>
            <a:endParaRPr lang="en-GB" b="0"/>
          </a:p>
        </p:txBody>
      </p:sp>
      <p:sp>
        <p:nvSpPr>
          <p:cNvPr id="4" name="Slide Number Placeholder 3"/>
          <p:cNvSpPr>
            <a:spLocks noGrp="1"/>
          </p:cNvSpPr>
          <p:nvPr>
            <p:ph type="sldNum" sz="quarter" idx="5"/>
          </p:nvPr>
        </p:nvSpPr>
        <p:spPr/>
        <p:txBody>
          <a:bodyPr/>
          <a:lstStyle/>
          <a:p>
            <a:fld id="{26BF551F-D1DB-5041-8847-FD9A4D7199D1}" type="slidenum">
              <a:rPr lang="en-GB" smtClean="0"/>
              <a:t>16</a:t>
            </a:fld>
            <a:endParaRPr lang="en-GB"/>
          </a:p>
        </p:txBody>
      </p:sp>
    </p:spTree>
    <p:extLst>
      <p:ext uri="{BB962C8B-B14F-4D97-AF65-F5344CB8AC3E}">
        <p14:creationId xmlns:p14="http://schemas.microsoft.com/office/powerpoint/2010/main" val="39239905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Eagle clasp rather Napoleonic</a:t>
            </a:r>
          </a:p>
        </p:txBody>
      </p:sp>
      <p:sp>
        <p:nvSpPr>
          <p:cNvPr id="4" name="Slide Number Placeholder 3"/>
          <p:cNvSpPr>
            <a:spLocks noGrp="1"/>
          </p:cNvSpPr>
          <p:nvPr>
            <p:ph type="sldNum" sz="quarter" idx="5"/>
          </p:nvPr>
        </p:nvSpPr>
        <p:spPr/>
        <p:txBody>
          <a:bodyPr/>
          <a:lstStyle/>
          <a:p>
            <a:fld id="{26BF551F-D1DB-5041-8847-FD9A4D7199D1}" type="slidenum">
              <a:rPr lang="en-GB" smtClean="0"/>
              <a:t>19</a:t>
            </a:fld>
            <a:endParaRPr lang="en-GB"/>
          </a:p>
        </p:txBody>
      </p:sp>
    </p:spTree>
    <p:extLst>
      <p:ext uri="{BB962C8B-B14F-4D97-AF65-F5344CB8AC3E}">
        <p14:creationId xmlns:p14="http://schemas.microsoft.com/office/powerpoint/2010/main" val="21318543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a:t>Laurits </a:t>
            </a:r>
            <a:r>
              <a:rPr lang="en-GB" b="0" err="1"/>
              <a:t>Regner</a:t>
            </a:r>
            <a:r>
              <a:rPr lang="en-GB" b="0"/>
              <a:t> </a:t>
            </a:r>
            <a:r>
              <a:rPr lang="en-GB" b="0" err="1"/>
              <a:t>Tuxen</a:t>
            </a:r>
            <a:r>
              <a:rPr lang="en-GB" b="0"/>
              <a:t> (1853-1927)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a:t>The Coronation of King George V; Edward, Prince of Wales doing Homage Signed and dated 1911-3 </a:t>
            </a:r>
          </a:p>
          <a:p>
            <a:r>
              <a:rPr lang="en-GB"/>
              <a:t>https://</a:t>
            </a:r>
            <a:r>
              <a:rPr lang="en-GB" err="1"/>
              <a:t>www.rct.uk</a:t>
            </a:r>
            <a:r>
              <a:rPr lang="en-GB"/>
              <a:t>/collection/404478/the-coronation-of-king-george-v-edward-prince-of-wales-doing-homage</a:t>
            </a:r>
          </a:p>
          <a:p>
            <a:endParaRPr lang="en-GB"/>
          </a:p>
          <a:p>
            <a:r>
              <a:rPr lang="en-GB"/>
              <a:t>The king is shown incorrectly wearing the Imperial State Crown, rather than St Edward’s Crown with which he was crowned.</a:t>
            </a:r>
          </a:p>
          <a:p>
            <a:endParaRPr lang="en-GB"/>
          </a:p>
          <a:p>
            <a:r>
              <a:rPr lang="en-GB"/>
              <a:t>become your liege man of life and limb,</a:t>
            </a:r>
            <a:br>
              <a:rPr lang="en-GB"/>
            </a:br>
            <a:r>
              <a:rPr lang="en-GB"/>
              <a:t>and of earthly worship;</a:t>
            </a:r>
            <a:br>
              <a:rPr lang="en-GB"/>
            </a:br>
            <a:r>
              <a:rPr lang="en-GB"/>
              <a:t>and faith and truth I will bear unto you,</a:t>
            </a:r>
            <a:br>
              <a:rPr lang="en-GB"/>
            </a:br>
            <a:r>
              <a:rPr lang="en-GB"/>
              <a:t>to live and die, against all manner of folks.</a:t>
            </a:r>
            <a:br>
              <a:rPr lang="en-GB"/>
            </a:br>
            <a:r>
              <a:rPr lang="en-GB"/>
              <a:t>So help me God.</a:t>
            </a:r>
          </a:p>
        </p:txBody>
      </p:sp>
      <p:sp>
        <p:nvSpPr>
          <p:cNvPr id="4" name="Slide Number Placeholder 3"/>
          <p:cNvSpPr>
            <a:spLocks noGrp="1"/>
          </p:cNvSpPr>
          <p:nvPr>
            <p:ph type="sldNum" sz="quarter" idx="5"/>
          </p:nvPr>
        </p:nvSpPr>
        <p:spPr/>
        <p:txBody>
          <a:bodyPr/>
          <a:lstStyle/>
          <a:p>
            <a:fld id="{26BF551F-D1DB-5041-8847-FD9A4D7199D1}" type="slidenum">
              <a:rPr lang="en-GB" smtClean="0"/>
              <a:t>25</a:t>
            </a:fld>
            <a:endParaRPr lang="en-GB"/>
          </a:p>
        </p:txBody>
      </p:sp>
    </p:spTree>
    <p:extLst>
      <p:ext uri="{BB962C8B-B14F-4D97-AF65-F5344CB8AC3E}">
        <p14:creationId xmlns:p14="http://schemas.microsoft.com/office/powerpoint/2010/main" val="33922888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effectLst/>
              </a:rPr>
              <a:t>Up to 1761 anointed on the head and breast, her apparel being opened for that purpose </a:t>
            </a:r>
          </a:p>
          <a:p>
            <a:endParaRPr lang="en-GB"/>
          </a:p>
          <a:p>
            <a:r>
              <a:rPr lang="en-GB"/>
              <a:t>Queen Camilla will be crowned with the 1911 crown of Queen Mary, though two of the four arches will have been removed, I understand</a:t>
            </a:r>
          </a:p>
          <a:p>
            <a:r>
              <a:rPr lang="en-GB"/>
              <a:t>https://</a:t>
            </a:r>
            <a:r>
              <a:rPr lang="en-GB" err="1"/>
              <a:t>www.rct.uk</a:t>
            </a:r>
            <a:r>
              <a:rPr lang="en-GB"/>
              <a:t>/collection/31704/queen-</a:t>
            </a:r>
            <a:r>
              <a:rPr lang="en-GB" err="1"/>
              <a:t>marys</a:t>
            </a:r>
            <a:r>
              <a:rPr lang="en-GB"/>
              <a:t>-crown</a:t>
            </a:r>
          </a:p>
        </p:txBody>
      </p:sp>
      <p:sp>
        <p:nvSpPr>
          <p:cNvPr id="4" name="Slide Number Placeholder 3"/>
          <p:cNvSpPr>
            <a:spLocks noGrp="1"/>
          </p:cNvSpPr>
          <p:nvPr>
            <p:ph type="sldNum" sz="quarter" idx="5"/>
          </p:nvPr>
        </p:nvSpPr>
        <p:spPr/>
        <p:txBody>
          <a:bodyPr/>
          <a:lstStyle/>
          <a:p>
            <a:fld id="{26BF551F-D1DB-5041-8847-FD9A4D7199D1}" type="slidenum">
              <a:rPr lang="en-GB" smtClean="0"/>
              <a:t>26</a:t>
            </a:fld>
            <a:endParaRPr lang="en-GB"/>
          </a:p>
        </p:txBody>
      </p:sp>
    </p:spTree>
    <p:extLst>
      <p:ext uri="{BB962C8B-B14F-4D97-AF65-F5344CB8AC3E}">
        <p14:creationId xmlns:p14="http://schemas.microsoft.com/office/powerpoint/2010/main" val="33816390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a:t>Charles Robert Leslie (1794-1859)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a:t>Queen Victoria Receiving the Sacrament at her Coronation, 28 June 1838 1838-9 </a:t>
            </a:r>
          </a:p>
          <a:p>
            <a:r>
              <a:rPr lang="en-GB" b="0"/>
              <a:t>https://www.rct.uk/collection/406993/queen-victoria-receiving-the-sacrament-at-her-coronation-28-june-1838</a:t>
            </a:r>
          </a:p>
          <a:p>
            <a:endParaRPr lang="en-GB" b="0"/>
          </a:p>
          <a:p>
            <a:r>
              <a:rPr lang="en-GB" b="0"/>
              <a:t>Chalice and paten made for Coronation of Charles II, 1661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a:t>Chalice and paten made for James, later James II, pre-1685</a:t>
            </a:r>
          </a:p>
          <a:p>
            <a:endParaRPr lang="en-GB" b="0"/>
          </a:p>
        </p:txBody>
      </p:sp>
      <p:sp>
        <p:nvSpPr>
          <p:cNvPr id="4" name="Slide Number Placeholder 3"/>
          <p:cNvSpPr>
            <a:spLocks noGrp="1"/>
          </p:cNvSpPr>
          <p:nvPr>
            <p:ph type="sldNum" sz="quarter" idx="5"/>
          </p:nvPr>
        </p:nvSpPr>
        <p:spPr/>
        <p:txBody>
          <a:bodyPr/>
          <a:lstStyle/>
          <a:p>
            <a:fld id="{26BF551F-D1DB-5041-8847-FD9A4D7199D1}" type="slidenum">
              <a:rPr lang="en-GB" smtClean="0"/>
              <a:t>29</a:t>
            </a:fld>
            <a:endParaRPr lang="en-GB"/>
          </a:p>
        </p:txBody>
      </p:sp>
    </p:spTree>
    <p:extLst>
      <p:ext uri="{BB962C8B-B14F-4D97-AF65-F5344CB8AC3E}">
        <p14:creationId xmlns:p14="http://schemas.microsoft.com/office/powerpoint/2010/main" val="3549090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Historically the royal vestments and crown were not removed from the Abbey</a:t>
            </a:r>
          </a:p>
        </p:txBody>
      </p:sp>
      <p:sp>
        <p:nvSpPr>
          <p:cNvPr id="4" name="Slide Number Placeholder 3"/>
          <p:cNvSpPr>
            <a:spLocks noGrp="1"/>
          </p:cNvSpPr>
          <p:nvPr>
            <p:ph type="sldNum" sz="quarter" idx="5"/>
          </p:nvPr>
        </p:nvSpPr>
        <p:spPr/>
        <p:txBody>
          <a:bodyPr/>
          <a:lstStyle/>
          <a:p>
            <a:fld id="{26BF551F-D1DB-5041-8847-FD9A4D7199D1}" type="slidenum">
              <a:rPr lang="en-GB" smtClean="0"/>
              <a:t>31</a:t>
            </a:fld>
            <a:endParaRPr lang="en-GB"/>
          </a:p>
        </p:txBody>
      </p:sp>
    </p:spTree>
    <p:extLst>
      <p:ext uri="{BB962C8B-B14F-4D97-AF65-F5344CB8AC3E}">
        <p14:creationId xmlns:p14="http://schemas.microsoft.com/office/powerpoint/2010/main" val="1978810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6BF551F-D1DB-5041-8847-FD9A4D7199D1}" type="slidenum">
              <a:rPr lang="en-GB" smtClean="0"/>
              <a:t>32</a:t>
            </a:fld>
            <a:endParaRPr lang="en-GB"/>
          </a:p>
        </p:txBody>
      </p:sp>
    </p:spTree>
    <p:extLst>
      <p:ext uri="{BB962C8B-B14F-4D97-AF65-F5344CB8AC3E}">
        <p14:creationId xmlns:p14="http://schemas.microsoft.com/office/powerpoint/2010/main" val="2699099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See https://</a:t>
            </a:r>
            <a:r>
              <a:rPr lang="en-GB" err="1"/>
              <a:t>oremus.org</a:t>
            </a:r>
            <a:r>
              <a:rPr lang="en-GB"/>
              <a:t>/coronation for the text of all English / British coronations since 1689</a:t>
            </a:r>
          </a:p>
        </p:txBody>
      </p:sp>
      <p:sp>
        <p:nvSpPr>
          <p:cNvPr id="4" name="Slide Number Placeholder 3"/>
          <p:cNvSpPr>
            <a:spLocks noGrp="1"/>
          </p:cNvSpPr>
          <p:nvPr>
            <p:ph type="sldNum" sz="quarter" idx="5"/>
          </p:nvPr>
        </p:nvSpPr>
        <p:spPr/>
        <p:txBody>
          <a:bodyPr/>
          <a:lstStyle/>
          <a:p>
            <a:fld id="{26BF551F-D1DB-5041-8847-FD9A4D7199D1}" type="slidenum">
              <a:rPr lang="en-GB" smtClean="0"/>
              <a:t>3</a:t>
            </a:fld>
            <a:endParaRPr lang="en-GB"/>
          </a:p>
        </p:txBody>
      </p:sp>
    </p:spTree>
    <p:extLst>
      <p:ext uri="{BB962C8B-B14F-4D97-AF65-F5344CB8AC3E}">
        <p14:creationId xmlns:p14="http://schemas.microsoft.com/office/powerpoint/2010/main" val="246249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Summarised from: Roy Strong, Coronation, HarperCollins, 2005</a:t>
            </a:r>
          </a:p>
        </p:txBody>
      </p:sp>
      <p:sp>
        <p:nvSpPr>
          <p:cNvPr id="4" name="Slide Number Placeholder 3"/>
          <p:cNvSpPr>
            <a:spLocks noGrp="1"/>
          </p:cNvSpPr>
          <p:nvPr>
            <p:ph type="sldNum" sz="quarter" idx="5"/>
          </p:nvPr>
        </p:nvSpPr>
        <p:spPr/>
        <p:txBody>
          <a:bodyPr/>
          <a:lstStyle/>
          <a:p>
            <a:fld id="{26BF551F-D1DB-5041-8847-FD9A4D7199D1}" type="slidenum">
              <a:rPr lang="en-GB" smtClean="0"/>
              <a:t>4</a:t>
            </a:fld>
            <a:endParaRPr lang="en-GB"/>
          </a:p>
        </p:txBody>
      </p:sp>
    </p:spTree>
    <p:extLst>
      <p:ext uri="{BB962C8B-B14F-4D97-AF65-F5344CB8AC3E}">
        <p14:creationId xmlns:p14="http://schemas.microsoft.com/office/powerpoint/2010/main" val="870427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Except for James II who as a Roman Catholic did not wish to receive Communion in the Church of England</a:t>
            </a:r>
          </a:p>
        </p:txBody>
      </p:sp>
      <p:sp>
        <p:nvSpPr>
          <p:cNvPr id="4" name="Slide Number Placeholder 3"/>
          <p:cNvSpPr>
            <a:spLocks noGrp="1"/>
          </p:cNvSpPr>
          <p:nvPr>
            <p:ph type="sldNum" sz="quarter" idx="5"/>
          </p:nvPr>
        </p:nvSpPr>
        <p:spPr/>
        <p:txBody>
          <a:bodyPr/>
          <a:lstStyle/>
          <a:p>
            <a:fld id="{26BF551F-D1DB-5041-8847-FD9A4D7199D1}" type="slidenum">
              <a:rPr lang="en-GB" smtClean="0"/>
              <a:t>5</a:t>
            </a:fld>
            <a:endParaRPr lang="en-GB"/>
          </a:p>
        </p:txBody>
      </p:sp>
    </p:spTree>
    <p:extLst>
      <p:ext uri="{BB962C8B-B14F-4D97-AF65-F5344CB8AC3E}">
        <p14:creationId xmlns:p14="http://schemas.microsoft.com/office/powerpoint/2010/main" val="405851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Homage sometimes seen as a separate, sixth, element. In origin it was a separate feudal ceremony.</a:t>
            </a:r>
          </a:p>
        </p:txBody>
      </p:sp>
      <p:sp>
        <p:nvSpPr>
          <p:cNvPr id="4" name="Slide Number Placeholder 3"/>
          <p:cNvSpPr>
            <a:spLocks noGrp="1"/>
          </p:cNvSpPr>
          <p:nvPr>
            <p:ph type="sldNum" sz="quarter" idx="5"/>
          </p:nvPr>
        </p:nvSpPr>
        <p:spPr/>
        <p:txBody>
          <a:bodyPr/>
          <a:lstStyle/>
          <a:p>
            <a:fld id="{26BF551F-D1DB-5041-8847-FD9A4D7199D1}" type="slidenum">
              <a:rPr lang="en-GB" smtClean="0"/>
              <a:t>6</a:t>
            </a:fld>
            <a:endParaRPr lang="en-GB"/>
          </a:p>
        </p:txBody>
      </p:sp>
    </p:spTree>
    <p:extLst>
      <p:ext uri="{BB962C8B-B14F-4D97-AF65-F5344CB8AC3E}">
        <p14:creationId xmlns:p14="http://schemas.microsoft.com/office/powerpoint/2010/main" val="71108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The King and Queen</a:t>
            </a:r>
          </a:p>
          <a:p>
            <a:endParaRPr lang="en-GB"/>
          </a:p>
          <a:p>
            <a:r>
              <a:rPr lang="en-GB"/>
              <a:t>Two bishops read the Epistle and Gospel</a:t>
            </a:r>
          </a:p>
          <a:p>
            <a:endParaRPr lang="en-GB"/>
          </a:p>
          <a:p>
            <a:r>
              <a:rPr lang="en-GB"/>
              <a:t>Historically two bishops led the singing of the Litany</a:t>
            </a:r>
          </a:p>
          <a:p>
            <a:endParaRPr lang="en-GB"/>
          </a:p>
          <a:p>
            <a:r>
              <a:rPr lang="en-GB"/>
              <a:t>And a bishop preached the sermon</a:t>
            </a:r>
          </a:p>
        </p:txBody>
      </p:sp>
      <p:sp>
        <p:nvSpPr>
          <p:cNvPr id="4" name="Slide Number Placeholder 3"/>
          <p:cNvSpPr>
            <a:spLocks noGrp="1"/>
          </p:cNvSpPr>
          <p:nvPr>
            <p:ph type="sldNum" sz="quarter" idx="5"/>
          </p:nvPr>
        </p:nvSpPr>
        <p:spPr/>
        <p:txBody>
          <a:bodyPr/>
          <a:lstStyle/>
          <a:p>
            <a:fld id="{26BF551F-D1DB-5041-8847-FD9A4D7199D1}" type="slidenum">
              <a:rPr lang="en-GB" smtClean="0"/>
              <a:t>7</a:t>
            </a:fld>
            <a:endParaRPr lang="en-GB"/>
          </a:p>
        </p:txBody>
      </p:sp>
    </p:spTree>
    <p:extLst>
      <p:ext uri="{BB962C8B-B14F-4D97-AF65-F5344CB8AC3E}">
        <p14:creationId xmlns:p14="http://schemas.microsoft.com/office/powerpoint/2010/main" val="15363619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More detail in the next few slides</a:t>
            </a:r>
          </a:p>
        </p:txBody>
      </p:sp>
      <p:sp>
        <p:nvSpPr>
          <p:cNvPr id="4" name="Slide Number Placeholder 3"/>
          <p:cNvSpPr>
            <a:spLocks noGrp="1"/>
          </p:cNvSpPr>
          <p:nvPr>
            <p:ph type="sldNum" sz="quarter" idx="5"/>
          </p:nvPr>
        </p:nvSpPr>
        <p:spPr/>
        <p:txBody>
          <a:bodyPr/>
          <a:lstStyle/>
          <a:p>
            <a:fld id="{26BF551F-D1DB-5041-8847-FD9A4D7199D1}" type="slidenum">
              <a:rPr lang="en-GB" smtClean="0"/>
              <a:t>8</a:t>
            </a:fld>
            <a:endParaRPr lang="en-GB"/>
          </a:p>
        </p:txBody>
      </p:sp>
    </p:spTree>
    <p:extLst>
      <p:ext uri="{BB962C8B-B14F-4D97-AF65-F5344CB8AC3E}">
        <p14:creationId xmlns:p14="http://schemas.microsoft.com/office/powerpoint/2010/main" val="1299853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From: The Ceremonies to be observed at the Royal Coronation of Their Majesties King George the Fifth and Queen Mary in the Abbey Church of Westminster on Thursday, the 22nd day of June, MDCCCCXI</a:t>
            </a:r>
          </a:p>
          <a:p>
            <a:endParaRPr lang="en-GB"/>
          </a:p>
        </p:txBody>
      </p:sp>
      <p:sp>
        <p:nvSpPr>
          <p:cNvPr id="4" name="Slide Number Placeholder 3"/>
          <p:cNvSpPr>
            <a:spLocks noGrp="1"/>
          </p:cNvSpPr>
          <p:nvPr>
            <p:ph type="sldNum" sz="quarter" idx="5"/>
          </p:nvPr>
        </p:nvSpPr>
        <p:spPr/>
        <p:txBody>
          <a:bodyPr/>
          <a:lstStyle/>
          <a:p>
            <a:fld id="{26BF551F-D1DB-5041-8847-FD9A4D7199D1}" type="slidenum">
              <a:rPr lang="en-GB" smtClean="0"/>
              <a:t>9</a:t>
            </a:fld>
            <a:endParaRPr lang="en-GB"/>
          </a:p>
        </p:txBody>
      </p:sp>
    </p:spTree>
    <p:extLst>
      <p:ext uri="{BB962C8B-B14F-4D97-AF65-F5344CB8AC3E}">
        <p14:creationId xmlns:p14="http://schemas.microsoft.com/office/powerpoint/2010/main" val="15719896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From: The Ceremonies to be observed at the Royal Coronation of Their Majesties King George the Fifth and Queen Mary in the Abbey Church of Westminster on Thursday, the 22nd day of June, MDCCCCXI</a:t>
            </a:r>
          </a:p>
        </p:txBody>
      </p:sp>
      <p:sp>
        <p:nvSpPr>
          <p:cNvPr id="4" name="Slide Number Placeholder 3"/>
          <p:cNvSpPr>
            <a:spLocks noGrp="1"/>
          </p:cNvSpPr>
          <p:nvPr>
            <p:ph type="sldNum" sz="quarter" idx="5"/>
          </p:nvPr>
        </p:nvSpPr>
        <p:spPr/>
        <p:txBody>
          <a:bodyPr/>
          <a:lstStyle/>
          <a:p>
            <a:fld id="{26BF551F-D1DB-5041-8847-FD9A4D7199D1}" type="slidenum">
              <a:rPr lang="en-GB" smtClean="0"/>
              <a:t>10</a:t>
            </a:fld>
            <a:endParaRPr lang="en-GB"/>
          </a:p>
        </p:txBody>
      </p:sp>
    </p:spTree>
    <p:extLst>
      <p:ext uri="{BB962C8B-B14F-4D97-AF65-F5344CB8AC3E}">
        <p14:creationId xmlns:p14="http://schemas.microsoft.com/office/powerpoint/2010/main" val="314549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87C47-1BA3-4C49-A0E6-14FAFD8EA57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90A30E8C-B8AF-3847-AF1D-30DC609F2D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F5A811DC-C893-FD43-ABF3-68E731B2D7B8}"/>
              </a:ext>
            </a:extLst>
          </p:cNvPr>
          <p:cNvSpPr>
            <a:spLocks noGrp="1"/>
          </p:cNvSpPr>
          <p:nvPr>
            <p:ph type="dt" sz="half" idx="10"/>
          </p:nvPr>
        </p:nvSpPr>
        <p:spPr/>
        <p:txBody>
          <a:bodyPr/>
          <a:lstStyle/>
          <a:p>
            <a:fld id="{A38003F4-B4DB-2E45-BB47-E466E3AADF49}" type="datetimeFigureOut">
              <a:rPr lang="en-GB" smtClean="0"/>
              <a:t>22/03/2023</a:t>
            </a:fld>
            <a:endParaRPr lang="en-GB"/>
          </a:p>
        </p:txBody>
      </p:sp>
      <p:sp>
        <p:nvSpPr>
          <p:cNvPr id="5" name="Footer Placeholder 4">
            <a:extLst>
              <a:ext uri="{FF2B5EF4-FFF2-40B4-BE49-F238E27FC236}">
                <a16:creationId xmlns:a16="http://schemas.microsoft.com/office/drawing/2014/main" id="{2C1B1107-AEB8-9F42-A7F8-D16F3EDC7E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F64D22-F15F-5B4D-8C90-DF5BF75E2A3B}"/>
              </a:ext>
            </a:extLst>
          </p:cNvPr>
          <p:cNvSpPr>
            <a:spLocks noGrp="1"/>
          </p:cNvSpPr>
          <p:nvPr>
            <p:ph type="sldNum" sz="quarter" idx="12"/>
          </p:nvPr>
        </p:nvSpPr>
        <p:spPr/>
        <p:txBody>
          <a:bodyPr/>
          <a:lstStyle/>
          <a:p>
            <a:fld id="{8A3A593D-B255-7149-826E-311F23051730}" type="slidenum">
              <a:rPr lang="en-GB" smtClean="0"/>
              <a:t>‹#›</a:t>
            </a:fld>
            <a:endParaRPr lang="en-GB"/>
          </a:p>
        </p:txBody>
      </p:sp>
    </p:spTree>
    <p:extLst>
      <p:ext uri="{BB962C8B-B14F-4D97-AF65-F5344CB8AC3E}">
        <p14:creationId xmlns:p14="http://schemas.microsoft.com/office/powerpoint/2010/main" val="3765457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1EC1A-E7B8-2342-9C5E-AE2B5C1FA9A1}"/>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2D466C99-0E0D-DF46-9A8E-0E67487DBA8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0CD64D7-CAC9-A348-AA70-67665D037639}"/>
              </a:ext>
            </a:extLst>
          </p:cNvPr>
          <p:cNvSpPr>
            <a:spLocks noGrp="1"/>
          </p:cNvSpPr>
          <p:nvPr>
            <p:ph type="dt" sz="half" idx="10"/>
          </p:nvPr>
        </p:nvSpPr>
        <p:spPr/>
        <p:txBody>
          <a:bodyPr/>
          <a:lstStyle/>
          <a:p>
            <a:fld id="{A38003F4-B4DB-2E45-BB47-E466E3AADF49}" type="datetimeFigureOut">
              <a:rPr lang="en-GB" smtClean="0"/>
              <a:t>22/03/2023</a:t>
            </a:fld>
            <a:endParaRPr lang="en-GB"/>
          </a:p>
        </p:txBody>
      </p:sp>
      <p:sp>
        <p:nvSpPr>
          <p:cNvPr id="5" name="Footer Placeholder 4">
            <a:extLst>
              <a:ext uri="{FF2B5EF4-FFF2-40B4-BE49-F238E27FC236}">
                <a16:creationId xmlns:a16="http://schemas.microsoft.com/office/drawing/2014/main" id="{0C21F67F-BA82-6645-B961-A1CE98F666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3F8C4B-C4DF-FF49-AD33-8A166F2090F1}"/>
              </a:ext>
            </a:extLst>
          </p:cNvPr>
          <p:cNvSpPr>
            <a:spLocks noGrp="1"/>
          </p:cNvSpPr>
          <p:nvPr>
            <p:ph type="sldNum" sz="quarter" idx="12"/>
          </p:nvPr>
        </p:nvSpPr>
        <p:spPr/>
        <p:txBody>
          <a:bodyPr/>
          <a:lstStyle/>
          <a:p>
            <a:fld id="{8A3A593D-B255-7149-826E-311F23051730}" type="slidenum">
              <a:rPr lang="en-GB" smtClean="0"/>
              <a:t>‹#›</a:t>
            </a:fld>
            <a:endParaRPr lang="en-GB"/>
          </a:p>
        </p:txBody>
      </p:sp>
    </p:spTree>
    <p:extLst>
      <p:ext uri="{BB962C8B-B14F-4D97-AF65-F5344CB8AC3E}">
        <p14:creationId xmlns:p14="http://schemas.microsoft.com/office/powerpoint/2010/main" val="383806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068072-F74B-D94A-934E-83E9D1D59060}"/>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165388D1-9D47-104A-9334-2B4A5E2895D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4BE7075F-1D9B-924C-A46A-B5C6745A3F9F}"/>
              </a:ext>
            </a:extLst>
          </p:cNvPr>
          <p:cNvSpPr>
            <a:spLocks noGrp="1"/>
          </p:cNvSpPr>
          <p:nvPr>
            <p:ph type="dt" sz="half" idx="10"/>
          </p:nvPr>
        </p:nvSpPr>
        <p:spPr/>
        <p:txBody>
          <a:bodyPr/>
          <a:lstStyle/>
          <a:p>
            <a:fld id="{A38003F4-B4DB-2E45-BB47-E466E3AADF49}" type="datetimeFigureOut">
              <a:rPr lang="en-GB" smtClean="0"/>
              <a:t>22/03/2023</a:t>
            </a:fld>
            <a:endParaRPr lang="en-GB"/>
          </a:p>
        </p:txBody>
      </p:sp>
      <p:sp>
        <p:nvSpPr>
          <p:cNvPr id="5" name="Footer Placeholder 4">
            <a:extLst>
              <a:ext uri="{FF2B5EF4-FFF2-40B4-BE49-F238E27FC236}">
                <a16:creationId xmlns:a16="http://schemas.microsoft.com/office/drawing/2014/main" id="{A17B2EE0-D86F-DA43-869C-96D853E3E7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029630-91D8-A646-9D02-0733AB9A1F7A}"/>
              </a:ext>
            </a:extLst>
          </p:cNvPr>
          <p:cNvSpPr>
            <a:spLocks noGrp="1"/>
          </p:cNvSpPr>
          <p:nvPr>
            <p:ph type="sldNum" sz="quarter" idx="12"/>
          </p:nvPr>
        </p:nvSpPr>
        <p:spPr/>
        <p:txBody>
          <a:bodyPr/>
          <a:lstStyle/>
          <a:p>
            <a:fld id="{8A3A593D-B255-7149-826E-311F23051730}" type="slidenum">
              <a:rPr lang="en-GB" smtClean="0"/>
              <a:t>‹#›</a:t>
            </a:fld>
            <a:endParaRPr lang="en-GB"/>
          </a:p>
        </p:txBody>
      </p:sp>
    </p:spTree>
    <p:extLst>
      <p:ext uri="{BB962C8B-B14F-4D97-AF65-F5344CB8AC3E}">
        <p14:creationId xmlns:p14="http://schemas.microsoft.com/office/powerpoint/2010/main" val="1142907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870E2-B5AE-4E4A-9EF5-9F6BFCA10871}"/>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F42C1E13-4DF9-F947-8A05-121B1BE7D50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3199BFE6-581A-ED44-BE5B-DB0840E5968A}"/>
              </a:ext>
            </a:extLst>
          </p:cNvPr>
          <p:cNvSpPr>
            <a:spLocks noGrp="1"/>
          </p:cNvSpPr>
          <p:nvPr>
            <p:ph type="dt" sz="half" idx="10"/>
          </p:nvPr>
        </p:nvSpPr>
        <p:spPr/>
        <p:txBody>
          <a:bodyPr/>
          <a:lstStyle/>
          <a:p>
            <a:fld id="{A38003F4-B4DB-2E45-BB47-E466E3AADF49}" type="datetimeFigureOut">
              <a:rPr lang="en-GB" smtClean="0"/>
              <a:t>22/03/2023</a:t>
            </a:fld>
            <a:endParaRPr lang="en-GB"/>
          </a:p>
        </p:txBody>
      </p:sp>
      <p:sp>
        <p:nvSpPr>
          <p:cNvPr id="5" name="Footer Placeholder 4">
            <a:extLst>
              <a:ext uri="{FF2B5EF4-FFF2-40B4-BE49-F238E27FC236}">
                <a16:creationId xmlns:a16="http://schemas.microsoft.com/office/drawing/2014/main" id="{FB5DF3F3-EC0A-E64A-A2B1-3514A725DF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6CE24A-C97E-B449-A8AC-2C341ACCCA73}"/>
              </a:ext>
            </a:extLst>
          </p:cNvPr>
          <p:cNvSpPr>
            <a:spLocks noGrp="1"/>
          </p:cNvSpPr>
          <p:nvPr>
            <p:ph type="sldNum" sz="quarter" idx="12"/>
          </p:nvPr>
        </p:nvSpPr>
        <p:spPr/>
        <p:txBody>
          <a:bodyPr/>
          <a:lstStyle/>
          <a:p>
            <a:fld id="{8A3A593D-B255-7149-826E-311F23051730}" type="slidenum">
              <a:rPr lang="en-GB" smtClean="0"/>
              <a:t>‹#›</a:t>
            </a:fld>
            <a:endParaRPr lang="en-GB"/>
          </a:p>
        </p:txBody>
      </p:sp>
    </p:spTree>
    <p:extLst>
      <p:ext uri="{BB962C8B-B14F-4D97-AF65-F5344CB8AC3E}">
        <p14:creationId xmlns:p14="http://schemas.microsoft.com/office/powerpoint/2010/main" val="3314848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F79D1-5027-F24F-9F90-FDD00F0EB3F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57146E86-605B-DD45-B488-4296D73EC3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3C99A63-C0C5-EF4A-B49E-16082A296352}"/>
              </a:ext>
            </a:extLst>
          </p:cNvPr>
          <p:cNvSpPr>
            <a:spLocks noGrp="1"/>
          </p:cNvSpPr>
          <p:nvPr>
            <p:ph type="dt" sz="half" idx="10"/>
          </p:nvPr>
        </p:nvSpPr>
        <p:spPr/>
        <p:txBody>
          <a:bodyPr/>
          <a:lstStyle/>
          <a:p>
            <a:fld id="{A38003F4-B4DB-2E45-BB47-E466E3AADF49}" type="datetimeFigureOut">
              <a:rPr lang="en-GB" smtClean="0"/>
              <a:t>22/03/2023</a:t>
            </a:fld>
            <a:endParaRPr lang="en-GB"/>
          </a:p>
        </p:txBody>
      </p:sp>
      <p:sp>
        <p:nvSpPr>
          <p:cNvPr id="5" name="Footer Placeholder 4">
            <a:extLst>
              <a:ext uri="{FF2B5EF4-FFF2-40B4-BE49-F238E27FC236}">
                <a16:creationId xmlns:a16="http://schemas.microsoft.com/office/drawing/2014/main" id="{CEFA7E2B-FF91-F04C-9058-4A5227D31C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4ABF4B-EC4D-DA43-9635-B4B310EBB5A3}"/>
              </a:ext>
            </a:extLst>
          </p:cNvPr>
          <p:cNvSpPr>
            <a:spLocks noGrp="1"/>
          </p:cNvSpPr>
          <p:nvPr>
            <p:ph type="sldNum" sz="quarter" idx="12"/>
          </p:nvPr>
        </p:nvSpPr>
        <p:spPr/>
        <p:txBody>
          <a:bodyPr/>
          <a:lstStyle/>
          <a:p>
            <a:fld id="{8A3A593D-B255-7149-826E-311F23051730}" type="slidenum">
              <a:rPr lang="en-GB" smtClean="0"/>
              <a:t>‹#›</a:t>
            </a:fld>
            <a:endParaRPr lang="en-GB"/>
          </a:p>
        </p:txBody>
      </p:sp>
    </p:spTree>
    <p:extLst>
      <p:ext uri="{BB962C8B-B14F-4D97-AF65-F5344CB8AC3E}">
        <p14:creationId xmlns:p14="http://schemas.microsoft.com/office/powerpoint/2010/main" val="1743872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88E3F-77F8-7F4F-875C-38AC42D910D9}"/>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2A073978-7BA1-B448-B4C6-A3A3D4ECBA8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3503A84A-245B-2849-9108-A708A25BDA6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824EB9FC-25F6-6C4B-BDA9-40EE0008B3DF}"/>
              </a:ext>
            </a:extLst>
          </p:cNvPr>
          <p:cNvSpPr>
            <a:spLocks noGrp="1"/>
          </p:cNvSpPr>
          <p:nvPr>
            <p:ph type="dt" sz="half" idx="10"/>
          </p:nvPr>
        </p:nvSpPr>
        <p:spPr/>
        <p:txBody>
          <a:bodyPr/>
          <a:lstStyle/>
          <a:p>
            <a:fld id="{A38003F4-B4DB-2E45-BB47-E466E3AADF49}" type="datetimeFigureOut">
              <a:rPr lang="en-GB" smtClean="0"/>
              <a:t>22/03/2023</a:t>
            </a:fld>
            <a:endParaRPr lang="en-GB"/>
          </a:p>
        </p:txBody>
      </p:sp>
      <p:sp>
        <p:nvSpPr>
          <p:cNvPr id="6" name="Footer Placeholder 5">
            <a:extLst>
              <a:ext uri="{FF2B5EF4-FFF2-40B4-BE49-F238E27FC236}">
                <a16:creationId xmlns:a16="http://schemas.microsoft.com/office/drawing/2014/main" id="{2DF46D8D-A8C0-2248-91B1-2522019B390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6FF796D-DCB6-2649-973A-7111E5CECAE9}"/>
              </a:ext>
            </a:extLst>
          </p:cNvPr>
          <p:cNvSpPr>
            <a:spLocks noGrp="1"/>
          </p:cNvSpPr>
          <p:nvPr>
            <p:ph type="sldNum" sz="quarter" idx="12"/>
          </p:nvPr>
        </p:nvSpPr>
        <p:spPr/>
        <p:txBody>
          <a:bodyPr/>
          <a:lstStyle/>
          <a:p>
            <a:fld id="{8A3A593D-B255-7149-826E-311F23051730}" type="slidenum">
              <a:rPr lang="en-GB" smtClean="0"/>
              <a:t>‹#›</a:t>
            </a:fld>
            <a:endParaRPr lang="en-GB"/>
          </a:p>
        </p:txBody>
      </p:sp>
    </p:spTree>
    <p:extLst>
      <p:ext uri="{BB962C8B-B14F-4D97-AF65-F5344CB8AC3E}">
        <p14:creationId xmlns:p14="http://schemas.microsoft.com/office/powerpoint/2010/main" val="2745157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41A33-7226-9D41-A248-AFE41A0AF983}"/>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A9B5263B-B135-6544-9D3B-79E075F3AA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92F216B-7657-F044-9EFD-74526C6E77F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90F0F89C-281C-A444-81EE-721290FBC0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823026E-ED75-8841-95B4-2B7394904F9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83ECC167-446E-6542-A8DF-263EF4AC3A34}"/>
              </a:ext>
            </a:extLst>
          </p:cNvPr>
          <p:cNvSpPr>
            <a:spLocks noGrp="1"/>
          </p:cNvSpPr>
          <p:nvPr>
            <p:ph type="dt" sz="half" idx="10"/>
          </p:nvPr>
        </p:nvSpPr>
        <p:spPr/>
        <p:txBody>
          <a:bodyPr/>
          <a:lstStyle/>
          <a:p>
            <a:fld id="{A38003F4-B4DB-2E45-BB47-E466E3AADF49}" type="datetimeFigureOut">
              <a:rPr lang="en-GB" smtClean="0"/>
              <a:t>22/03/2023</a:t>
            </a:fld>
            <a:endParaRPr lang="en-GB"/>
          </a:p>
        </p:txBody>
      </p:sp>
      <p:sp>
        <p:nvSpPr>
          <p:cNvPr id="8" name="Footer Placeholder 7">
            <a:extLst>
              <a:ext uri="{FF2B5EF4-FFF2-40B4-BE49-F238E27FC236}">
                <a16:creationId xmlns:a16="http://schemas.microsoft.com/office/drawing/2014/main" id="{9D6438DF-AAB8-EB42-ACA0-4918A7BD4E1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B6270FB-89FE-CA46-8601-5ADFE596110F}"/>
              </a:ext>
            </a:extLst>
          </p:cNvPr>
          <p:cNvSpPr>
            <a:spLocks noGrp="1"/>
          </p:cNvSpPr>
          <p:nvPr>
            <p:ph type="sldNum" sz="quarter" idx="12"/>
          </p:nvPr>
        </p:nvSpPr>
        <p:spPr/>
        <p:txBody>
          <a:bodyPr/>
          <a:lstStyle/>
          <a:p>
            <a:fld id="{8A3A593D-B255-7149-826E-311F23051730}" type="slidenum">
              <a:rPr lang="en-GB" smtClean="0"/>
              <a:t>‹#›</a:t>
            </a:fld>
            <a:endParaRPr lang="en-GB"/>
          </a:p>
        </p:txBody>
      </p:sp>
    </p:spTree>
    <p:extLst>
      <p:ext uri="{BB962C8B-B14F-4D97-AF65-F5344CB8AC3E}">
        <p14:creationId xmlns:p14="http://schemas.microsoft.com/office/powerpoint/2010/main" val="200325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D5E58-6328-C846-A907-D3DC25E5E0DC}"/>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A3ACE6D3-ABC6-764E-8904-8876437ED8A6}"/>
              </a:ext>
            </a:extLst>
          </p:cNvPr>
          <p:cNvSpPr>
            <a:spLocks noGrp="1"/>
          </p:cNvSpPr>
          <p:nvPr>
            <p:ph type="dt" sz="half" idx="10"/>
          </p:nvPr>
        </p:nvSpPr>
        <p:spPr/>
        <p:txBody>
          <a:bodyPr/>
          <a:lstStyle/>
          <a:p>
            <a:fld id="{A38003F4-B4DB-2E45-BB47-E466E3AADF49}" type="datetimeFigureOut">
              <a:rPr lang="en-GB" smtClean="0"/>
              <a:t>22/03/2023</a:t>
            </a:fld>
            <a:endParaRPr lang="en-GB"/>
          </a:p>
        </p:txBody>
      </p:sp>
      <p:sp>
        <p:nvSpPr>
          <p:cNvPr id="4" name="Footer Placeholder 3">
            <a:extLst>
              <a:ext uri="{FF2B5EF4-FFF2-40B4-BE49-F238E27FC236}">
                <a16:creationId xmlns:a16="http://schemas.microsoft.com/office/drawing/2014/main" id="{CB7AECB0-84EF-3542-97B4-F662D509E58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65490EB-7C36-A64D-B778-AC5435696768}"/>
              </a:ext>
            </a:extLst>
          </p:cNvPr>
          <p:cNvSpPr>
            <a:spLocks noGrp="1"/>
          </p:cNvSpPr>
          <p:nvPr>
            <p:ph type="sldNum" sz="quarter" idx="12"/>
          </p:nvPr>
        </p:nvSpPr>
        <p:spPr/>
        <p:txBody>
          <a:bodyPr/>
          <a:lstStyle/>
          <a:p>
            <a:fld id="{8A3A593D-B255-7149-826E-311F23051730}" type="slidenum">
              <a:rPr lang="en-GB" smtClean="0"/>
              <a:t>‹#›</a:t>
            </a:fld>
            <a:endParaRPr lang="en-GB"/>
          </a:p>
        </p:txBody>
      </p:sp>
    </p:spTree>
    <p:extLst>
      <p:ext uri="{BB962C8B-B14F-4D97-AF65-F5344CB8AC3E}">
        <p14:creationId xmlns:p14="http://schemas.microsoft.com/office/powerpoint/2010/main" val="2799125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598CC8-56F5-8540-A5BB-96467E3D5F47}"/>
              </a:ext>
            </a:extLst>
          </p:cNvPr>
          <p:cNvSpPr>
            <a:spLocks noGrp="1"/>
          </p:cNvSpPr>
          <p:nvPr>
            <p:ph type="dt" sz="half" idx="10"/>
          </p:nvPr>
        </p:nvSpPr>
        <p:spPr/>
        <p:txBody>
          <a:bodyPr/>
          <a:lstStyle/>
          <a:p>
            <a:fld id="{A38003F4-B4DB-2E45-BB47-E466E3AADF49}" type="datetimeFigureOut">
              <a:rPr lang="en-GB" smtClean="0"/>
              <a:t>22/03/2023</a:t>
            </a:fld>
            <a:endParaRPr lang="en-GB"/>
          </a:p>
        </p:txBody>
      </p:sp>
      <p:sp>
        <p:nvSpPr>
          <p:cNvPr id="3" name="Footer Placeholder 2">
            <a:extLst>
              <a:ext uri="{FF2B5EF4-FFF2-40B4-BE49-F238E27FC236}">
                <a16:creationId xmlns:a16="http://schemas.microsoft.com/office/drawing/2014/main" id="{6BC15964-0A72-D847-8B46-6FFDA1C4870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ED22205-59CA-6B4E-A8A1-4CF68F93C5CB}"/>
              </a:ext>
            </a:extLst>
          </p:cNvPr>
          <p:cNvSpPr>
            <a:spLocks noGrp="1"/>
          </p:cNvSpPr>
          <p:nvPr>
            <p:ph type="sldNum" sz="quarter" idx="12"/>
          </p:nvPr>
        </p:nvSpPr>
        <p:spPr/>
        <p:txBody>
          <a:bodyPr/>
          <a:lstStyle/>
          <a:p>
            <a:fld id="{8A3A593D-B255-7149-826E-311F23051730}" type="slidenum">
              <a:rPr lang="en-GB" smtClean="0"/>
              <a:t>‹#›</a:t>
            </a:fld>
            <a:endParaRPr lang="en-GB"/>
          </a:p>
        </p:txBody>
      </p:sp>
    </p:spTree>
    <p:extLst>
      <p:ext uri="{BB962C8B-B14F-4D97-AF65-F5344CB8AC3E}">
        <p14:creationId xmlns:p14="http://schemas.microsoft.com/office/powerpoint/2010/main" val="1121283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C9A2C-558B-444C-99C7-E0795EC10AA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8A1AB654-D80A-D546-A9C9-6E50752286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51E6E0A0-57F5-6F44-AD9D-0891E8819C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3A929F1-F0CA-5A4B-B221-70E4B77724C8}"/>
              </a:ext>
            </a:extLst>
          </p:cNvPr>
          <p:cNvSpPr>
            <a:spLocks noGrp="1"/>
          </p:cNvSpPr>
          <p:nvPr>
            <p:ph type="dt" sz="half" idx="10"/>
          </p:nvPr>
        </p:nvSpPr>
        <p:spPr/>
        <p:txBody>
          <a:bodyPr/>
          <a:lstStyle/>
          <a:p>
            <a:fld id="{A38003F4-B4DB-2E45-BB47-E466E3AADF49}" type="datetimeFigureOut">
              <a:rPr lang="en-GB" smtClean="0"/>
              <a:t>22/03/2023</a:t>
            </a:fld>
            <a:endParaRPr lang="en-GB"/>
          </a:p>
        </p:txBody>
      </p:sp>
      <p:sp>
        <p:nvSpPr>
          <p:cNvPr id="6" name="Footer Placeholder 5">
            <a:extLst>
              <a:ext uri="{FF2B5EF4-FFF2-40B4-BE49-F238E27FC236}">
                <a16:creationId xmlns:a16="http://schemas.microsoft.com/office/drawing/2014/main" id="{10C7929E-E459-774A-80B6-677C30DF17D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20424B3-041E-B546-950C-EF0D4B592403}"/>
              </a:ext>
            </a:extLst>
          </p:cNvPr>
          <p:cNvSpPr>
            <a:spLocks noGrp="1"/>
          </p:cNvSpPr>
          <p:nvPr>
            <p:ph type="sldNum" sz="quarter" idx="12"/>
          </p:nvPr>
        </p:nvSpPr>
        <p:spPr/>
        <p:txBody>
          <a:bodyPr/>
          <a:lstStyle/>
          <a:p>
            <a:fld id="{8A3A593D-B255-7149-826E-311F23051730}" type="slidenum">
              <a:rPr lang="en-GB" smtClean="0"/>
              <a:t>‹#›</a:t>
            </a:fld>
            <a:endParaRPr lang="en-GB"/>
          </a:p>
        </p:txBody>
      </p:sp>
    </p:spTree>
    <p:extLst>
      <p:ext uri="{BB962C8B-B14F-4D97-AF65-F5344CB8AC3E}">
        <p14:creationId xmlns:p14="http://schemas.microsoft.com/office/powerpoint/2010/main" val="1530101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71139-5244-5C4D-872A-C85F1EDA2F9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54AF8D89-44C4-6946-9689-D29022DDD4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F91F905-01C5-0241-A1DF-A85BB19251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A566907-5956-8C4E-84BF-2957909587A0}"/>
              </a:ext>
            </a:extLst>
          </p:cNvPr>
          <p:cNvSpPr>
            <a:spLocks noGrp="1"/>
          </p:cNvSpPr>
          <p:nvPr>
            <p:ph type="dt" sz="half" idx="10"/>
          </p:nvPr>
        </p:nvSpPr>
        <p:spPr/>
        <p:txBody>
          <a:bodyPr/>
          <a:lstStyle/>
          <a:p>
            <a:fld id="{A38003F4-B4DB-2E45-BB47-E466E3AADF49}" type="datetimeFigureOut">
              <a:rPr lang="en-GB" smtClean="0"/>
              <a:t>22/03/2023</a:t>
            </a:fld>
            <a:endParaRPr lang="en-GB"/>
          </a:p>
        </p:txBody>
      </p:sp>
      <p:sp>
        <p:nvSpPr>
          <p:cNvPr id="6" name="Footer Placeholder 5">
            <a:extLst>
              <a:ext uri="{FF2B5EF4-FFF2-40B4-BE49-F238E27FC236}">
                <a16:creationId xmlns:a16="http://schemas.microsoft.com/office/drawing/2014/main" id="{06FD0F13-2357-8248-873C-2F7DE08F96E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C59251-6B0C-4049-AE93-5210E2456CE2}"/>
              </a:ext>
            </a:extLst>
          </p:cNvPr>
          <p:cNvSpPr>
            <a:spLocks noGrp="1"/>
          </p:cNvSpPr>
          <p:nvPr>
            <p:ph type="sldNum" sz="quarter" idx="12"/>
          </p:nvPr>
        </p:nvSpPr>
        <p:spPr/>
        <p:txBody>
          <a:bodyPr/>
          <a:lstStyle/>
          <a:p>
            <a:fld id="{8A3A593D-B255-7149-826E-311F23051730}" type="slidenum">
              <a:rPr lang="en-GB" smtClean="0"/>
              <a:t>‹#›</a:t>
            </a:fld>
            <a:endParaRPr lang="en-GB"/>
          </a:p>
        </p:txBody>
      </p:sp>
    </p:spTree>
    <p:extLst>
      <p:ext uri="{BB962C8B-B14F-4D97-AF65-F5344CB8AC3E}">
        <p14:creationId xmlns:p14="http://schemas.microsoft.com/office/powerpoint/2010/main" val="315209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53333F-B7DB-6946-9838-366E77BDF8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C83B81DC-6C2B-2147-8D5D-0841563BF7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440D327A-7886-AB41-85EB-4C68C43B71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8003F4-B4DB-2E45-BB47-E466E3AADF49}" type="datetimeFigureOut">
              <a:rPr lang="en-GB" smtClean="0"/>
              <a:t>22/03/2023</a:t>
            </a:fld>
            <a:endParaRPr lang="en-GB"/>
          </a:p>
        </p:txBody>
      </p:sp>
      <p:sp>
        <p:nvSpPr>
          <p:cNvPr id="5" name="Footer Placeholder 4">
            <a:extLst>
              <a:ext uri="{FF2B5EF4-FFF2-40B4-BE49-F238E27FC236}">
                <a16:creationId xmlns:a16="http://schemas.microsoft.com/office/drawing/2014/main" id="{5D697D8E-7812-524E-B63A-D82A9B4B10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B173289-176D-CA47-8041-EFE60FF5F4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3A593D-B255-7149-826E-311F23051730}" type="slidenum">
              <a:rPr lang="en-GB" smtClean="0"/>
              <a:t>‹#›</a:t>
            </a:fld>
            <a:endParaRPr lang="en-GB"/>
          </a:p>
        </p:txBody>
      </p:sp>
    </p:spTree>
    <p:extLst>
      <p:ext uri="{BB962C8B-B14F-4D97-AF65-F5344CB8AC3E}">
        <p14:creationId xmlns:p14="http://schemas.microsoft.com/office/powerpoint/2010/main" val="3092145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lambethpalacelibrary.org/wp-content/uploads/2021/06/Research-Guide-Coronations.pdf" TargetMode="External"/><Relationship Id="rId3" Type="http://schemas.openxmlformats.org/officeDocument/2006/relationships/hyperlink" Target="https://www.christies.com/en/lot/lot-6057228" TargetMode="External"/><Relationship Id="rId7" Type="http://schemas.openxmlformats.org/officeDocument/2006/relationships/hyperlink" Target="https://oremus.org/coronation" TargetMode="External"/><Relationship Id="rId2" Type="http://schemas.openxmlformats.org/officeDocument/2006/relationships/hyperlink" Target="https://www.rct.uk/collection/405409/the-coronation-of-queen-victoria-in-westminster-abbey-28-june-1838" TargetMode="External"/><Relationship Id="rId1" Type="http://schemas.openxmlformats.org/officeDocument/2006/relationships/slideLayout" Target="../slideLayouts/slideLayout2.xml"/><Relationship Id="rId6" Type="http://schemas.openxmlformats.org/officeDocument/2006/relationships/hyperlink" Target="https://www.rct.uk/collection/406993/queen-victoria-receiving-the-sacrament-at-her-coronation-28-june-1838" TargetMode="External"/><Relationship Id="rId5" Type="http://schemas.openxmlformats.org/officeDocument/2006/relationships/hyperlink" Target="https://www.rct.uk/collection/31704/queen-marys-crown" TargetMode="External"/><Relationship Id="rId4" Type="http://schemas.openxmlformats.org/officeDocument/2006/relationships/hyperlink" Target="https://www.rct.uk/collection/404478/the-coronation-of-king-george-v-edward-prince-of-wales-doing-homage"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43818-6A7C-7644-8038-474E1EFAB491}"/>
              </a:ext>
            </a:extLst>
          </p:cNvPr>
          <p:cNvSpPr>
            <a:spLocks noGrp="1"/>
          </p:cNvSpPr>
          <p:nvPr>
            <p:ph type="ctrTitle"/>
          </p:nvPr>
        </p:nvSpPr>
        <p:spPr>
          <a:xfrm>
            <a:off x="1524000" y="755903"/>
            <a:ext cx="9144000" cy="1120331"/>
          </a:xfrm>
        </p:spPr>
        <p:txBody>
          <a:bodyPr/>
          <a:lstStyle/>
          <a:p>
            <a:r>
              <a:rPr lang="en-GB"/>
              <a:t>The Coronation Liturgy</a:t>
            </a:r>
          </a:p>
        </p:txBody>
      </p:sp>
      <p:sp>
        <p:nvSpPr>
          <p:cNvPr id="3" name="Subtitle 2">
            <a:extLst>
              <a:ext uri="{FF2B5EF4-FFF2-40B4-BE49-F238E27FC236}">
                <a16:creationId xmlns:a16="http://schemas.microsoft.com/office/drawing/2014/main" id="{70C265F6-0A89-C541-B7E2-962B21056458}"/>
              </a:ext>
            </a:extLst>
          </p:cNvPr>
          <p:cNvSpPr>
            <a:spLocks noGrp="1"/>
          </p:cNvSpPr>
          <p:nvPr>
            <p:ph type="subTitle" idx="1"/>
          </p:nvPr>
        </p:nvSpPr>
        <p:spPr>
          <a:xfrm>
            <a:off x="1524000" y="1968310"/>
            <a:ext cx="9144000" cy="1655762"/>
          </a:xfrm>
        </p:spPr>
        <p:txBody>
          <a:bodyPr/>
          <a:lstStyle/>
          <a:p>
            <a:r>
              <a:rPr lang="en-GB"/>
              <a:t>Simon Kershaw : 16 March 2023</a:t>
            </a:r>
          </a:p>
        </p:txBody>
      </p:sp>
    </p:spTree>
    <p:extLst>
      <p:ext uri="{BB962C8B-B14F-4D97-AF65-F5344CB8AC3E}">
        <p14:creationId xmlns:p14="http://schemas.microsoft.com/office/powerpoint/2010/main" val="3977640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1C0F-8AFB-D2E1-6E38-1225B94D13E8}"/>
              </a:ext>
            </a:extLst>
          </p:cNvPr>
          <p:cNvSpPr>
            <a:spLocks noGrp="1"/>
          </p:cNvSpPr>
          <p:nvPr>
            <p:ph type="title"/>
          </p:nvPr>
        </p:nvSpPr>
        <p:spPr/>
        <p:txBody>
          <a:bodyPr/>
          <a:lstStyle/>
          <a:p>
            <a:r>
              <a:rPr lang="en-GB"/>
              <a:t>Coronation geography</a:t>
            </a:r>
          </a:p>
        </p:txBody>
      </p:sp>
      <p:sp>
        <p:nvSpPr>
          <p:cNvPr id="4" name="Content Placeholder 3">
            <a:extLst>
              <a:ext uri="{FF2B5EF4-FFF2-40B4-BE49-F238E27FC236}">
                <a16:creationId xmlns:a16="http://schemas.microsoft.com/office/drawing/2014/main" id="{A6BB35B0-F62F-806F-C9CC-C468B6A99A0F}"/>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681474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EADF2-D482-B742-8F18-FA6EC73A63B9}"/>
              </a:ext>
            </a:extLst>
          </p:cNvPr>
          <p:cNvSpPr>
            <a:spLocks noGrp="1"/>
          </p:cNvSpPr>
          <p:nvPr>
            <p:ph type="title"/>
          </p:nvPr>
        </p:nvSpPr>
        <p:spPr/>
        <p:txBody>
          <a:bodyPr/>
          <a:lstStyle/>
          <a:p>
            <a:r>
              <a:rPr lang="en-GB"/>
              <a:t>The Entrance</a:t>
            </a:r>
          </a:p>
        </p:txBody>
      </p:sp>
      <p:sp>
        <p:nvSpPr>
          <p:cNvPr id="3" name="Content Placeholder 2">
            <a:extLst>
              <a:ext uri="{FF2B5EF4-FFF2-40B4-BE49-F238E27FC236}">
                <a16:creationId xmlns:a16="http://schemas.microsoft.com/office/drawing/2014/main" id="{9007A014-425D-E846-8948-B1DCFB5319DB}"/>
              </a:ext>
            </a:extLst>
          </p:cNvPr>
          <p:cNvSpPr>
            <a:spLocks noGrp="1"/>
          </p:cNvSpPr>
          <p:nvPr>
            <p:ph idx="1"/>
          </p:nvPr>
        </p:nvSpPr>
        <p:spPr/>
        <p:txBody>
          <a:bodyPr/>
          <a:lstStyle/>
          <a:p>
            <a:r>
              <a:rPr lang="en-GB"/>
              <a:t>The Litany</a:t>
            </a:r>
          </a:p>
          <a:p>
            <a:r>
              <a:rPr lang="en-GB"/>
              <a:t>The Entrance of the King and Queen</a:t>
            </a:r>
          </a:p>
          <a:p>
            <a:pPr lvl="1"/>
            <a:r>
              <a:rPr lang="en-GB"/>
              <a:t>Introit Anthem: Ps 122 (I was glad)</a:t>
            </a:r>
          </a:p>
          <a:p>
            <a:pPr lvl="2"/>
            <a:r>
              <a:rPr lang="en-GB"/>
              <a:t>Used since coronation of Charles I in 1626</a:t>
            </a:r>
          </a:p>
          <a:p>
            <a:pPr lvl="2"/>
            <a:r>
              <a:rPr lang="en-GB"/>
              <a:t>Parry’s setting written for coronation of Edward VII in 1902</a:t>
            </a:r>
          </a:p>
          <a:p>
            <a:pPr lvl="2"/>
            <a:r>
              <a:rPr lang="en-GB"/>
              <a:t>Parry’s setting incorporates the separate acclamation (Vivat) of the Scholars of Westminster School</a:t>
            </a:r>
          </a:p>
          <a:p>
            <a:pPr lvl="1"/>
            <a:endParaRPr lang="en-GB"/>
          </a:p>
          <a:p>
            <a:pPr lvl="1"/>
            <a:r>
              <a:rPr lang="en-GB"/>
              <a:t>Communion vessels and regalia are placed upon the Altar</a:t>
            </a:r>
          </a:p>
        </p:txBody>
      </p:sp>
    </p:spTree>
    <p:extLst>
      <p:ext uri="{BB962C8B-B14F-4D97-AF65-F5344CB8AC3E}">
        <p14:creationId xmlns:p14="http://schemas.microsoft.com/office/powerpoint/2010/main" val="1715632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2075B-3675-F04F-8D42-BC0A93C832A3}"/>
              </a:ext>
            </a:extLst>
          </p:cNvPr>
          <p:cNvSpPr>
            <a:spLocks noGrp="1"/>
          </p:cNvSpPr>
          <p:nvPr>
            <p:ph type="title"/>
          </p:nvPr>
        </p:nvSpPr>
        <p:spPr/>
        <p:txBody>
          <a:bodyPr/>
          <a:lstStyle/>
          <a:p>
            <a:r>
              <a:rPr lang="en-GB"/>
              <a:t>The Recognition</a:t>
            </a:r>
          </a:p>
        </p:txBody>
      </p:sp>
      <p:sp>
        <p:nvSpPr>
          <p:cNvPr id="3" name="Content Placeholder 2">
            <a:extLst>
              <a:ext uri="{FF2B5EF4-FFF2-40B4-BE49-F238E27FC236}">
                <a16:creationId xmlns:a16="http://schemas.microsoft.com/office/drawing/2014/main" id="{4086EBF8-F40F-4440-9FBB-7FA542F9B465}"/>
              </a:ext>
            </a:extLst>
          </p:cNvPr>
          <p:cNvSpPr>
            <a:spLocks noGrp="1"/>
          </p:cNvSpPr>
          <p:nvPr>
            <p:ph idx="1"/>
          </p:nvPr>
        </p:nvSpPr>
        <p:spPr/>
        <p:txBody>
          <a:bodyPr/>
          <a:lstStyle/>
          <a:p>
            <a:r>
              <a:rPr lang="en-GB"/>
              <a:t>The Archbishop presents the monarch to the congregation four times as “your undoubted king”</a:t>
            </a:r>
          </a:p>
          <a:p>
            <a:r>
              <a:rPr lang="en-GB"/>
              <a:t>The congregation respond “God save King Charles”</a:t>
            </a:r>
          </a:p>
          <a:p>
            <a:endParaRPr lang="en-GB"/>
          </a:p>
          <a:p>
            <a:r>
              <a:rPr lang="en-GB"/>
              <a:t>Historically this was followed by the Prayer Book Litany, </a:t>
            </a:r>
            <a:br>
              <a:rPr lang="en-GB"/>
            </a:br>
            <a:r>
              <a:rPr lang="en-GB"/>
              <a:t>but not in 1937 or 1953</a:t>
            </a:r>
          </a:p>
        </p:txBody>
      </p:sp>
    </p:spTree>
    <p:extLst>
      <p:ext uri="{BB962C8B-B14F-4D97-AF65-F5344CB8AC3E}">
        <p14:creationId xmlns:p14="http://schemas.microsoft.com/office/powerpoint/2010/main" val="3259955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B2FF6-7F02-A246-81EC-8F53D0418F31}"/>
              </a:ext>
            </a:extLst>
          </p:cNvPr>
          <p:cNvSpPr>
            <a:spLocks noGrp="1"/>
          </p:cNvSpPr>
          <p:nvPr>
            <p:ph type="title"/>
          </p:nvPr>
        </p:nvSpPr>
        <p:spPr/>
        <p:txBody>
          <a:bodyPr/>
          <a:lstStyle/>
          <a:p>
            <a:r>
              <a:rPr lang="en-GB"/>
              <a:t>The Oath</a:t>
            </a:r>
          </a:p>
        </p:txBody>
      </p:sp>
      <p:sp>
        <p:nvSpPr>
          <p:cNvPr id="3" name="Content Placeholder 2">
            <a:extLst>
              <a:ext uri="{FF2B5EF4-FFF2-40B4-BE49-F238E27FC236}">
                <a16:creationId xmlns:a16="http://schemas.microsoft.com/office/drawing/2014/main" id="{02019B01-A18C-7D48-943A-D2321435DF58}"/>
              </a:ext>
            </a:extLst>
          </p:cNvPr>
          <p:cNvSpPr>
            <a:spLocks noGrp="1"/>
          </p:cNvSpPr>
          <p:nvPr>
            <p:ph idx="1"/>
          </p:nvPr>
        </p:nvSpPr>
        <p:spPr/>
        <p:txBody>
          <a:bodyPr/>
          <a:lstStyle/>
          <a:p>
            <a:r>
              <a:rPr lang="en-GB"/>
              <a:t>In 1937 and 1953 the Oath followed the Recognition</a:t>
            </a:r>
          </a:p>
          <a:p>
            <a:pPr lvl="1"/>
            <a:r>
              <a:rPr lang="en-GB"/>
              <a:t>Previously it had been placed after the Creed and Sermon, immediately before the Anointing</a:t>
            </a:r>
          </a:p>
          <a:p>
            <a:r>
              <a:rPr lang="en-GB"/>
              <a:t>The Sovereign promises:</a:t>
            </a:r>
          </a:p>
          <a:p>
            <a:r>
              <a:rPr lang="en-GB"/>
              <a:t>to follow and uphold the laws and customs of their Realms</a:t>
            </a:r>
          </a:p>
          <a:p>
            <a:r>
              <a:rPr lang="en-GB"/>
              <a:t>and to defend the Church</a:t>
            </a:r>
          </a:p>
          <a:p>
            <a:pPr lvl="1"/>
            <a:r>
              <a:rPr lang="en-GB"/>
              <a:t>The profession of the gospel, the Protestant religion established by law, the settlement, doctrine and government of the Church of England, the rights and privileges of the bishops and clergy and their churches</a:t>
            </a:r>
          </a:p>
        </p:txBody>
      </p:sp>
    </p:spTree>
    <p:extLst>
      <p:ext uri="{BB962C8B-B14F-4D97-AF65-F5344CB8AC3E}">
        <p14:creationId xmlns:p14="http://schemas.microsoft.com/office/powerpoint/2010/main" val="2141132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137E9-FBBA-B14E-B96C-49416EC3672D}"/>
              </a:ext>
            </a:extLst>
          </p:cNvPr>
          <p:cNvSpPr>
            <a:spLocks noGrp="1"/>
          </p:cNvSpPr>
          <p:nvPr>
            <p:ph type="title"/>
          </p:nvPr>
        </p:nvSpPr>
        <p:spPr/>
        <p:txBody>
          <a:bodyPr/>
          <a:lstStyle/>
          <a:p>
            <a:r>
              <a:rPr lang="en-GB"/>
              <a:t>The Presentation of the Bible</a:t>
            </a:r>
          </a:p>
        </p:txBody>
      </p:sp>
      <p:sp>
        <p:nvSpPr>
          <p:cNvPr id="3" name="Content Placeholder 2">
            <a:extLst>
              <a:ext uri="{FF2B5EF4-FFF2-40B4-BE49-F238E27FC236}">
                <a16:creationId xmlns:a16="http://schemas.microsoft.com/office/drawing/2014/main" id="{11EF6A53-1BC8-724A-BBA3-6C2FDA567D76}"/>
              </a:ext>
            </a:extLst>
          </p:cNvPr>
          <p:cNvSpPr>
            <a:spLocks noGrp="1"/>
          </p:cNvSpPr>
          <p:nvPr>
            <p:ph idx="1"/>
          </p:nvPr>
        </p:nvSpPr>
        <p:spPr/>
        <p:txBody>
          <a:bodyPr/>
          <a:lstStyle/>
          <a:p>
            <a:r>
              <a:rPr lang="en-GB"/>
              <a:t>The Sovereign is presented with a Bible</a:t>
            </a:r>
          </a:p>
          <a:p>
            <a:r>
              <a:rPr lang="en-GB"/>
              <a:t>Introduced in 1689 for William III and Mary II</a:t>
            </a:r>
          </a:p>
          <a:p>
            <a:r>
              <a:rPr lang="en-GB"/>
              <a:t>Always took place immediately after the Crowning</a:t>
            </a:r>
          </a:p>
          <a:p>
            <a:r>
              <a:rPr lang="en-GB"/>
              <a:t>In 1953</a:t>
            </a:r>
          </a:p>
          <a:p>
            <a:pPr lvl="1"/>
            <a:r>
              <a:rPr lang="en-GB"/>
              <a:t>Moved to be after the Oath</a:t>
            </a:r>
          </a:p>
          <a:p>
            <a:pPr lvl="1"/>
            <a:r>
              <a:rPr lang="en-GB"/>
              <a:t>The Moderator of the Church of Scotland presented the Bible and shared in the words of presentation</a:t>
            </a:r>
          </a:p>
        </p:txBody>
      </p:sp>
    </p:spTree>
    <p:extLst>
      <p:ext uri="{BB962C8B-B14F-4D97-AF65-F5344CB8AC3E}">
        <p14:creationId xmlns:p14="http://schemas.microsoft.com/office/powerpoint/2010/main" val="3504186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5BEE6-2FC2-344B-8991-24916161F949}"/>
              </a:ext>
            </a:extLst>
          </p:cNvPr>
          <p:cNvSpPr>
            <a:spLocks noGrp="1"/>
          </p:cNvSpPr>
          <p:nvPr>
            <p:ph type="title"/>
          </p:nvPr>
        </p:nvSpPr>
        <p:spPr/>
        <p:txBody>
          <a:bodyPr/>
          <a:lstStyle/>
          <a:p>
            <a:r>
              <a:rPr lang="en-GB"/>
              <a:t>The Communion service begins</a:t>
            </a:r>
          </a:p>
        </p:txBody>
      </p:sp>
      <p:sp>
        <p:nvSpPr>
          <p:cNvPr id="3" name="Content Placeholder 2">
            <a:extLst>
              <a:ext uri="{FF2B5EF4-FFF2-40B4-BE49-F238E27FC236}">
                <a16:creationId xmlns:a16="http://schemas.microsoft.com/office/drawing/2014/main" id="{1E8D2AAB-127B-494D-9C7A-DA3964EC3A37}"/>
              </a:ext>
            </a:extLst>
          </p:cNvPr>
          <p:cNvSpPr>
            <a:spLocks noGrp="1"/>
          </p:cNvSpPr>
          <p:nvPr>
            <p:ph idx="1"/>
          </p:nvPr>
        </p:nvSpPr>
        <p:spPr/>
        <p:txBody>
          <a:bodyPr/>
          <a:lstStyle/>
          <a:p>
            <a:r>
              <a:rPr lang="en-GB"/>
              <a:t>With the Oath taken, the Communion service begins:</a:t>
            </a:r>
          </a:p>
          <a:p>
            <a:pPr lvl="1"/>
            <a:r>
              <a:rPr lang="en-GB"/>
              <a:t>Introit Anthem</a:t>
            </a:r>
          </a:p>
          <a:p>
            <a:pPr lvl="1"/>
            <a:r>
              <a:rPr lang="en-GB"/>
              <a:t>The Collect for Purity</a:t>
            </a:r>
          </a:p>
          <a:p>
            <a:pPr lvl="1"/>
            <a:r>
              <a:rPr lang="en-GB"/>
              <a:t>Kyrie (in 1953; before 1902 the Ten Commandments)</a:t>
            </a:r>
          </a:p>
          <a:p>
            <a:pPr lvl="1"/>
            <a:r>
              <a:rPr lang="en-GB"/>
              <a:t>Collect, Epistle, Gradual Anthem, Gospel</a:t>
            </a:r>
          </a:p>
          <a:p>
            <a:pPr lvl="1"/>
            <a:r>
              <a:rPr lang="en-GB"/>
              <a:t>Nicene Creed</a:t>
            </a:r>
          </a:p>
          <a:p>
            <a:pPr lvl="1"/>
            <a:r>
              <a:rPr lang="en-GB"/>
              <a:t>(Sermon, omitted in 1937 and 1953)</a:t>
            </a:r>
          </a:p>
        </p:txBody>
      </p:sp>
    </p:spTree>
    <p:extLst>
      <p:ext uri="{BB962C8B-B14F-4D97-AF65-F5344CB8AC3E}">
        <p14:creationId xmlns:p14="http://schemas.microsoft.com/office/powerpoint/2010/main" val="307714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02C70-AD20-DE44-8D1E-A846E192FB3F}"/>
              </a:ext>
            </a:extLst>
          </p:cNvPr>
          <p:cNvSpPr>
            <a:spLocks noGrp="1"/>
          </p:cNvSpPr>
          <p:nvPr>
            <p:ph type="title"/>
          </p:nvPr>
        </p:nvSpPr>
        <p:spPr/>
        <p:txBody>
          <a:bodyPr/>
          <a:lstStyle/>
          <a:p>
            <a:r>
              <a:rPr lang="en-GB"/>
              <a:t>The Anointing</a:t>
            </a:r>
          </a:p>
        </p:txBody>
      </p:sp>
      <p:sp>
        <p:nvSpPr>
          <p:cNvPr id="3" name="Content Placeholder 2">
            <a:extLst>
              <a:ext uri="{FF2B5EF4-FFF2-40B4-BE49-F238E27FC236}">
                <a16:creationId xmlns:a16="http://schemas.microsoft.com/office/drawing/2014/main" id="{CED2A329-B7D3-2145-BBDA-B4C75D9B66ED}"/>
              </a:ext>
            </a:extLst>
          </p:cNvPr>
          <p:cNvSpPr>
            <a:spLocks noGrp="1"/>
          </p:cNvSpPr>
          <p:nvPr>
            <p:ph idx="1"/>
          </p:nvPr>
        </p:nvSpPr>
        <p:spPr>
          <a:xfrm>
            <a:off x="838200" y="1825624"/>
            <a:ext cx="5867400" cy="5032375"/>
          </a:xfrm>
        </p:spPr>
        <p:txBody>
          <a:bodyPr>
            <a:normAutofit fontScale="92500"/>
          </a:bodyPr>
          <a:lstStyle/>
          <a:p>
            <a:r>
              <a:rPr lang="en-GB" i="1" err="1"/>
              <a:t>Veni</a:t>
            </a:r>
            <a:r>
              <a:rPr lang="en-GB" i="1"/>
              <a:t> Creator</a:t>
            </a:r>
            <a:r>
              <a:rPr lang="en-GB"/>
              <a:t> is sung</a:t>
            </a:r>
          </a:p>
          <a:p>
            <a:r>
              <a:rPr lang="en-GB"/>
              <a:t>The Archbishop prays over the oil that the sovereign may be blessed</a:t>
            </a:r>
          </a:p>
          <a:p>
            <a:r>
              <a:rPr lang="en-GB" i="1"/>
              <a:t>Zadok the Priest</a:t>
            </a:r>
            <a:r>
              <a:rPr lang="en-GB"/>
              <a:t> is sung – this has been sung ever since 973</a:t>
            </a:r>
          </a:p>
          <a:p>
            <a:r>
              <a:rPr lang="en-GB"/>
              <a:t>Sovereign moves to King Edward’s Chair</a:t>
            </a:r>
          </a:p>
          <a:p>
            <a:r>
              <a:rPr lang="en-GB"/>
              <a:t>Beneath a canopy the sovereign is disrobed</a:t>
            </a:r>
          </a:p>
          <a:p>
            <a:r>
              <a:rPr lang="en-GB"/>
              <a:t>Anointed in the form of a cross</a:t>
            </a:r>
          </a:p>
          <a:p>
            <a:pPr lvl="1"/>
            <a:r>
              <a:rPr lang="en-GB"/>
              <a:t>On the palms</a:t>
            </a:r>
          </a:p>
          <a:p>
            <a:pPr lvl="1"/>
            <a:r>
              <a:rPr lang="en-GB"/>
              <a:t>The breast</a:t>
            </a:r>
          </a:p>
          <a:p>
            <a:pPr lvl="1"/>
            <a:r>
              <a:rPr lang="en-GB"/>
              <a:t>The crown of the head</a:t>
            </a:r>
          </a:p>
        </p:txBody>
      </p:sp>
    </p:spTree>
    <p:custDataLst>
      <p:tags r:id="rId1"/>
    </p:custDataLst>
    <p:extLst>
      <p:ext uri="{BB962C8B-B14F-4D97-AF65-F5344CB8AC3E}">
        <p14:creationId xmlns:p14="http://schemas.microsoft.com/office/powerpoint/2010/main" val="11509873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262EE-35BE-AF44-A9B3-EC90EDDFD5D6}"/>
              </a:ext>
            </a:extLst>
          </p:cNvPr>
          <p:cNvSpPr>
            <a:spLocks noGrp="1"/>
          </p:cNvSpPr>
          <p:nvPr>
            <p:ph type="title"/>
          </p:nvPr>
        </p:nvSpPr>
        <p:spPr/>
        <p:txBody>
          <a:bodyPr/>
          <a:lstStyle/>
          <a:p>
            <a:r>
              <a:rPr lang="en-GB"/>
              <a:t>The Anointing</a:t>
            </a:r>
          </a:p>
        </p:txBody>
      </p:sp>
      <p:sp>
        <p:nvSpPr>
          <p:cNvPr id="3" name="Content Placeholder 2">
            <a:extLst>
              <a:ext uri="{FF2B5EF4-FFF2-40B4-BE49-F238E27FC236}">
                <a16:creationId xmlns:a16="http://schemas.microsoft.com/office/drawing/2014/main" id="{ACE8B575-F28B-7E4A-8466-3986C6D07E54}"/>
              </a:ext>
            </a:extLst>
          </p:cNvPr>
          <p:cNvSpPr>
            <a:spLocks noGrp="1"/>
          </p:cNvSpPr>
          <p:nvPr>
            <p:ph idx="1"/>
          </p:nvPr>
        </p:nvSpPr>
        <p:spPr>
          <a:xfrm>
            <a:off x="838200" y="1825625"/>
            <a:ext cx="8041783" cy="4351338"/>
          </a:xfrm>
        </p:spPr>
        <p:txBody>
          <a:bodyPr>
            <a:normAutofit fontScale="92500" lnSpcReduction="10000"/>
          </a:bodyPr>
          <a:lstStyle/>
          <a:p>
            <a:r>
              <a:rPr lang="en-GB"/>
              <a:t>The Sovereign puts on the </a:t>
            </a:r>
            <a:r>
              <a:rPr lang="en-GB" i="1" err="1"/>
              <a:t>Colobium</a:t>
            </a:r>
            <a:r>
              <a:rPr lang="en-GB" i="1"/>
              <a:t> </a:t>
            </a:r>
            <a:r>
              <a:rPr lang="en-GB" i="1" err="1"/>
              <a:t>Sindonis</a:t>
            </a:r>
            <a:endParaRPr lang="en-GB" i="1"/>
          </a:p>
          <a:p>
            <a:pPr lvl="1"/>
            <a:r>
              <a:rPr lang="en-GB"/>
              <a:t>A white linen sleeveless full-length shift or undergarment</a:t>
            </a:r>
          </a:p>
          <a:p>
            <a:pPr lvl="1"/>
            <a:r>
              <a:rPr lang="en-GB"/>
              <a:t>Said to symbolise divesting worldly vanity, </a:t>
            </a:r>
            <a:br>
              <a:rPr lang="en-GB"/>
            </a:br>
            <a:r>
              <a:rPr lang="en-GB"/>
              <a:t>standing bare before God</a:t>
            </a:r>
          </a:p>
          <a:p>
            <a:endParaRPr lang="en-GB"/>
          </a:p>
          <a:p>
            <a:r>
              <a:rPr lang="en-GB"/>
              <a:t>And the </a:t>
            </a:r>
            <a:r>
              <a:rPr lang="en-GB" err="1"/>
              <a:t>Supertunica</a:t>
            </a:r>
            <a:endParaRPr lang="en-GB"/>
          </a:p>
          <a:p>
            <a:pPr lvl="1"/>
            <a:r>
              <a:rPr lang="en-GB"/>
              <a:t>A gold full-length tunic</a:t>
            </a:r>
          </a:p>
          <a:p>
            <a:pPr lvl="1"/>
            <a:r>
              <a:rPr lang="en-GB"/>
              <a:t>Inspired by the full dress consul uniform of the Byzantine Empire</a:t>
            </a:r>
          </a:p>
          <a:p>
            <a:pPr lvl="1"/>
            <a:endParaRPr lang="en-GB"/>
          </a:p>
          <a:p>
            <a:r>
              <a:rPr lang="en-GB"/>
              <a:t>Robes originally taken from tomb of Edward the Confessor in 1269, destroyed in 1649</a:t>
            </a:r>
          </a:p>
        </p:txBody>
      </p:sp>
    </p:spTree>
    <p:custDataLst>
      <p:tags r:id="rId1"/>
    </p:custDataLst>
    <p:extLst>
      <p:ext uri="{BB962C8B-B14F-4D97-AF65-F5344CB8AC3E}">
        <p14:creationId xmlns:p14="http://schemas.microsoft.com/office/powerpoint/2010/main" val="1081527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10A48-F8F1-E749-A32C-76A1F6D5D6A6}"/>
              </a:ext>
            </a:extLst>
          </p:cNvPr>
          <p:cNvSpPr>
            <a:spLocks noGrp="1"/>
          </p:cNvSpPr>
          <p:nvPr>
            <p:ph type="title"/>
          </p:nvPr>
        </p:nvSpPr>
        <p:spPr/>
        <p:txBody>
          <a:bodyPr/>
          <a:lstStyle/>
          <a:p>
            <a:r>
              <a:rPr lang="en-GB"/>
              <a:t>The Investiture: the Spurs and Sword</a:t>
            </a:r>
          </a:p>
        </p:txBody>
      </p:sp>
      <p:sp>
        <p:nvSpPr>
          <p:cNvPr id="3" name="Content Placeholder 2">
            <a:extLst>
              <a:ext uri="{FF2B5EF4-FFF2-40B4-BE49-F238E27FC236}">
                <a16:creationId xmlns:a16="http://schemas.microsoft.com/office/drawing/2014/main" id="{6AF3EC11-5546-5340-BE96-B99364CB8EF8}"/>
              </a:ext>
            </a:extLst>
          </p:cNvPr>
          <p:cNvSpPr>
            <a:spLocks noGrp="1"/>
          </p:cNvSpPr>
          <p:nvPr>
            <p:ph idx="1"/>
          </p:nvPr>
        </p:nvSpPr>
        <p:spPr>
          <a:xfrm>
            <a:off x="838200" y="1825626"/>
            <a:ext cx="10727724" cy="472732"/>
          </a:xfrm>
        </p:spPr>
        <p:txBody>
          <a:bodyPr>
            <a:normAutofit lnSpcReduction="10000"/>
          </a:bodyPr>
          <a:lstStyle/>
          <a:p>
            <a:r>
              <a:rPr lang="en-GB"/>
              <a:t>The Spurs are touched to the king’s heel, and returned to the Altar</a:t>
            </a:r>
          </a:p>
          <a:p>
            <a:endParaRPr lang="en-GB"/>
          </a:p>
          <a:p>
            <a:endParaRPr lang="en-GB"/>
          </a:p>
          <a:p>
            <a:endParaRPr lang="en-GB"/>
          </a:p>
        </p:txBody>
      </p:sp>
      <p:sp>
        <p:nvSpPr>
          <p:cNvPr id="8" name="Content Placeholder 2">
            <a:extLst>
              <a:ext uri="{FF2B5EF4-FFF2-40B4-BE49-F238E27FC236}">
                <a16:creationId xmlns:a16="http://schemas.microsoft.com/office/drawing/2014/main" id="{BF879FD6-110D-2444-8C44-625DA76FA4DB}"/>
              </a:ext>
            </a:extLst>
          </p:cNvPr>
          <p:cNvSpPr txBox="1">
            <a:spLocks/>
          </p:cNvSpPr>
          <p:nvPr/>
        </p:nvSpPr>
        <p:spPr>
          <a:xfrm>
            <a:off x="6122112" y="2639190"/>
            <a:ext cx="6069888" cy="2615562"/>
          </a:xfrm>
          <a:prstGeom prst="rect">
            <a:avLst/>
          </a:prstGeom>
          <a:solidFill>
            <a:schemeClr val="bg1"/>
          </a:solidFill>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The Sword is brought, placed in the king’s hand, then strapped on</a:t>
            </a:r>
          </a:p>
          <a:p>
            <a:r>
              <a:rPr lang="en-GB"/>
              <a:t>The king unstraps it and places it on the Altar as a gift</a:t>
            </a:r>
          </a:p>
          <a:p>
            <a:r>
              <a:rPr lang="en-GB"/>
              <a:t>A peer redeems it and carries it through the rest of the service</a:t>
            </a:r>
          </a:p>
        </p:txBody>
      </p:sp>
    </p:spTree>
    <p:extLst>
      <p:ext uri="{BB962C8B-B14F-4D97-AF65-F5344CB8AC3E}">
        <p14:creationId xmlns:p14="http://schemas.microsoft.com/office/powerpoint/2010/main" val="25793565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5842B-2A6C-AC4E-892A-9E576B77576B}"/>
              </a:ext>
            </a:extLst>
          </p:cNvPr>
          <p:cNvSpPr>
            <a:spLocks noGrp="1"/>
          </p:cNvSpPr>
          <p:nvPr>
            <p:ph type="title"/>
          </p:nvPr>
        </p:nvSpPr>
        <p:spPr/>
        <p:txBody>
          <a:bodyPr/>
          <a:lstStyle/>
          <a:p>
            <a:r>
              <a:rPr lang="en-GB"/>
              <a:t>The </a:t>
            </a:r>
            <a:r>
              <a:rPr lang="en-GB" err="1"/>
              <a:t>Armills</a:t>
            </a:r>
            <a:r>
              <a:rPr lang="en-GB"/>
              <a:t>, Stole Royal and Robe Royal</a:t>
            </a:r>
          </a:p>
        </p:txBody>
      </p:sp>
      <p:sp>
        <p:nvSpPr>
          <p:cNvPr id="3" name="Content Placeholder 2">
            <a:extLst>
              <a:ext uri="{FF2B5EF4-FFF2-40B4-BE49-F238E27FC236}">
                <a16:creationId xmlns:a16="http://schemas.microsoft.com/office/drawing/2014/main" id="{7FD1C058-0504-DD49-8EAE-03955D9F988E}"/>
              </a:ext>
            </a:extLst>
          </p:cNvPr>
          <p:cNvSpPr>
            <a:spLocks noGrp="1"/>
          </p:cNvSpPr>
          <p:nvPr>
            <p:ph idx="1"/>
          </p:nvPr>
        </p:nvSpPr>
        <p:spPr>
          <a:xfrm>
            <a:off x="838200" y="1825625"/>
            <a:ext cx="3611880" cy="4351338"/>
          </a:xfrm>
        </p:spPr>
        <p:txBody>
          <a:bodyPr/>
          <a:lstStyle/>
          <a:p>
            <a:r>
              <a:rPr lang="en-GB"/>
              <a:t>The </a:t>
            </a:r>
            <a:r>
              <a:rPr lang="en-GB" err="1"/>
              <a:t>Armills</a:t>
            </a:r>
            <a:r>
              <a:rPr lang="en-GB"/>
              <a:t> are bracelets which keep the Stole in place</a:t>
            </a:r>
          </a:p>
          <a:p>
            <a:r>
              <a:rPr lang="en-GB"/>
              <a:t>The Robe Royal is a great golden cloak</a:t>
            </a:r>
          </a:p>
          <a:p>
            <a:pPr lvl="1"/>
            <a:r>
              <a:rPr lang="en-GB"/>
              <a:t>Four-square</a:t>
            </a:r>
          </a:p>
          <a:p>
            <a:pPr lvl="1"/>
            <a:r>
              <a:rPr lang="en-GB"/>
              <a:t>Embroidered with roses, thistles and shamrocks– and the imperial eagles of Byzantium</a:t>
            </a:r>
          </a:p>
        </p:txBody>
      </p:sp>
    </p:spTree>
    <p:custDataLst>
      <p:tags r:id="rId1"/>
    </p:custDataLst>
    <p:extLst>
      <p:ext uri="{BB962C8B-B14F-4D97-AF65-F5344CB8AC3E}">
        <p14:creationId xmlns:p14="http://schemas.microsoft.com/office/powerpoint/2010/main" val="1707196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48DE4-E528-C5C9-20E7-B9F485E86BBF}"/>
              </a:ext>
            </a:extLst>
          </p:cNvPr>
          <p:cNvSpPr>
            <a:spLocks noGrp="1"/>
          </p:cNvSpPr>
          <p:nvPr>
            <p:ph type="title"/>
          </p:nvPr>
        </p:nvSpPr>
        <p:spPr/>
        <p:txBody>
          <a:bodyPr/>
          <a:lstStyle/>
          <a:p>
            <a:r>
              <a:rPr lang="en-GB" dirty="0"/>
              <a:t>The Coronation Liturgy</a:t>
            </a:r>
          </a:p>
        </p:txBody>
      </p:sp>
      <p:sp>
        <p:nvSpPr>
          <p:cNvPr id="3" name="Content Placeholder 2">
            <a:extLst>
              <a:ext uri="{FF2B5EF4-FFF2-40B4-BE49-F238E27FC236}">
                <a16:creationId xmlns:a16="http://schemas.microsoft.com/office/drawing/2014/main" id="{0DA7A86B-52BE-682A-154E-76D606EC0DC4}"/>
              </a:ext>
            </a:extLst>
          </p:cNvPr>
          <p:cNvSpPr>
            <a:spLocks noGrp="1"/>
          </p:cNvSpPr>
          <p:nvPr>
            <p:ph idx="1"/>
          </p:nvPr>
        </p:nvSpPr>
        <p:spPr/>
        <p:txBody>
          <a:bodyPr/>
          <a:lstStyle/>
          <a:p>
            <a:r>
              <a:rPr lang="en-GB" dirty="0"/>
              <a:t>History</a:t>
            </a:r>
          </a:p>
          <a:p>
            <a:r>
              <a:rPr lang="en-GB" dirty="0"/>
              <a:t>Structure</a:t>
            </a:r>
          </a:p>
          <a:p>
            <a:r>
              <a:rPr lang="en-GB" dirty="0"/>
              <a:t>Personnel</a:t>
            </a:r>
          </a:p>
          <a:p>
            <a:r>
              <a:rPr lang="en-GB" dirty="0"/>
              <a:t>Steps of the Liturgy</a:t>
            </a:r>
          </a:p>
          <a:p>
            <a:endParaRPr lang="en-GB" dirty="0"/>
          </a:p>
        </p:txBody>
      </p:sp>
    </p:spTree>
    <p:extLst>
      <p:ext uri="{BB962C8B-B14F-4D97-AF65-F5344CB8AC3E}">
        <p14:creationId xmlns:p14="http://schemas.microsoft.com/office/powerpoint/2010/main" val="12473416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802E5-5FED-4C49-8065-91FFB8E34FBA}"/>
              </a:ext>
            </a:extLst>
          </p:cNvPr>
          <p:cNvSpPr>
            <a:spLocks noGrp="1"/>
          </p:cNvSpPr>
          <p:nvPr>
            <p:ph type="title"/>
          </p:nvPr>
        </p:nvSpPr>
        <p:spPr/>
        <p:txBody>
          <a:bodyPr/>
          <a:lstStyle/>
          <a:p>
            <a:r>
              <a:rPr lang="en-GB"/>
              <a:t>The Orb</a:t>
            </a:r>
          </a:p>
        </p:txBody>
      </p:sp>
      <p:sp>
        <p:nvSpPr>
          <p:cNvPr id="3" name="Content Placeholder 2">
            <a:extLst>
              <a:ext uri="{FF2B5EF4-FFF2-40B4-BE49-F238E27FC236}">
                <a16:creationId xmlns:a16="http://schemas.microsoft.com/office/drawing/2014/main" id="{00F737A0-728A-EB4B-A275-BA400929E77D}"/>
              </a:ext>
            </a:extLst>
          </p:cNvPr>
          <p:cNvSpPr>
            <a:spLocks noGrp="1"/>
          </p:cNvSpPr>
          <p:nvPr>
            <p:ph idx="1"/>
          </p:nvPr>
        </p:nvSpPr>
        <p:spPr>
          <a:xfrm>
            <a:off x="838200" y="1825625"/>
            <a:ext cx="6666186" cy="4351338"/>
          </a:xfrm>
        </p:spPr>
        <p:txBody>
          <a:bodyPr/>
          <a:lstStyle/>
          <a:p>
            <a:r>
              <a:rPr lang="en-GB"/>
              <a:t>The Orb is a golden globe surmounted by a Cross</a:t>
            </a:r>
          </a:p>
          <a:p>
            <a:pPr lvl="1"/>
            <a:r>
              <a:rPr lang="en-GB"/>
              <a:t>Symbolizes the Cross ruling over the world</a:t>
            </a:r>
          </a:p>
          <a:p>
            <a:pPr lvl="1"/>
            <a:endParaRPr lang="en-GB"/>
          </a:p>
          <a:p>
            <a:r>
              <a:rPr lang="en-GB"/>
              <a:t>Presented to the Sovereign’s right hand</a:t>
            </a:r>
          </a:p>
          <a:p>
            <a:r>
              <a:rPr lang="en-GB"/>
              <a:t>… and then given back and replaced on the Altar</a:t>
            </a:r>
          </a:p>
        </p:txBody>
      </p:sp>
    </p:spTree>
    <p:extLst>
      <p:ext uri="{BB962C8B-B14F-4D97-AF65-F5344CB8AC3E}">
        <p14:creationId xmlns:p14="http://schemas.microsoft.com/office/powerpoint/2010/main" val="13155276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FB9C7-E2DC-A64E-B391-ACF9BE129D5F}"/>
              </a:ext>
            </a:extLst>
          </p:cNvPr>
          <p:cNvSpPr>
            <a:spLocks noGrp="1"/>
          </p:cNvSpPr>
          <p:nvPr>
            <p:ph type="title"/>
          </p:nvPr>
        </p:nvSpPr>
        <p:spPr/>
        <p:txBody>
          <a:bodyPr/>
          <a:lstStyle/>
          <a:p>
            <a:r>
              <a:rPr lang="en-GB"/>
              <a:t>The Ring</a:t>
            </a:r>
          </a:p>
        </p:txBody>
      </p:sp>
      <p:sp>
        <p:nvSpPr>
          <p:cNvPr id="3" name="Content Placeholder 2">
            <a:extLst>
              <a:ext uri="{FF2B5EF4-FFF2-40B4-BE49-F238E27FC236}">
                <a16:creationId xmlns:a16="http://schemas.microsoft.com/office/drawing/2014/main" id="{585D1EFA-8694-3B45-8CD2-DE824873B348}"/>
              </a:ext>
            </a:extLst>
          </p:cNvPr>
          <p:cNvSpPr>
            <a:spLocks noGrp="1"/>
          </p:cNvSpPr>
          <p:nvPr>
            <p:ph idx="1"/>
          </p:nvPr>
        </p:nvSpPr>
        <p:spPr/>
        <p:txBody>
          <a:bodyPr/>
          <a:lstStyle/>
          <a:p>
            <a:r>
              <a:rPr lang="en-GB"/>
              <a:t>The Ring </a:t>
            </a:r>
          </a:p>
          <a:p>
            <a:pPr lvl="1"/>
            <a:r>
              <a:rPr lang="en-GB"/>
              <a:t>Set with a sapphire and upon it a cross of cut ruby</a:t>
            </a:r>
          </a:p>
          <a:p>
            <a:pPr lvl="1"/>
            <a:r>
              <a:rPr lang="en-GB"/>
              <a:t>Placed upon the fourth finger of the sovereign’s right hand</a:t>
            </a:r>
          </a:p>
        </p:txBody>
      </p:sp>
    </p:spTree>
    <p:extLst>
      <p:ext uri="{BB962C8B-B14F-4D97-AF65-F5344CB8AC3E}">
        <p14:creationId xmlns:p14="http://schemas.microsoft.com/office/powerpoint/2010/main" val="13006424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0449D-A009-F140-BE39-E9D2FF489240}"/>
              </a:ext>
            </a:extLst>
          </p:cNvPr>
          <p:cNvSpPr>
            <a:spLocks noGrp="1"/>
          </p:cNvSpPr>
          <p:nvPr>
            <p:ph type="title"/>
          </p:nvPr>
        </p:nvSpPr>
        <p:spPr>
          <a:xfrm>
            <a:off x="838200" y="365125"/>
            <a:ext cx="6338723" cy="1460499"/>
          </a:xfrm>
        </p:spPr>
        <p:txBody>
          <a:bodyPr/>
          <a:lstStyle/>
          <a:p>
            <a:r>
              <a:rPr lang="en-GB"/>
              <a:t>The Sceptre and </a:t>
            </a:r>
            <a:br>
              <a:rPr lang="en-GB"/>
            </a:br>
            <a:r>
              <a:rPr lang="en-GB"/>
              <a:t>The Rod with the Dove</a:t>
            </a:r>
          </a:p>
        </p:txBody>
      </p:sp>
      <p:sp>
        <p:nvSpPr>
          <p:cNvPr id="3" name="Content Placeholder 2">
            <a:extLst>
              <a:ext uri="{FF2B5EF4-FFF2-40B4-BE49-F238E27FC236}">
                <a16:creationId xmlns:a16="http://schemas.microsoft.com/office/drawing/2014/main" id="{BF122A8C-0CB2-D049-9935-F289E2237F51}"/>
              </a:ext>
            </a:extLst>
          </p:cNvPr>
          <p:cNvSpPr>
            <a:spLocks noGrp="1"/>
          </p:cNvSpPr>
          <p:nvPr>
            <p:ph idx="1"/>
          </p:nvPr>
        </p:nvSpPr>
        <p:spPr>
          <a:xfrm>
            <a:off x="838200" y="1825624"/>
            <a:ext cx="6220968" cy="4782439"/>
          </a:xfrm>
        </p:spPr>
        <p:txBody>
          <a:bodyPr>
            <a:normAutofit/>
          </a:bodyPr>
          <a:lstStyle/>
          <a:p>
            <a:r>
              <a:rPr lang="en-GB"/>
              <a:t>Next the sovereign is presented with the Sceptre </a:t>
            </a:r>
          </a:p>
          <a:p>
            <a:pPr lvl="1"/>
            <a:r>
              <a:rPr lang="en-GB"/>
              <a:t>“The ensign of kingly power and justice”</a:t>
            </a:r>
          </a:p>
          <a:p>
            <a:pPr lvl="1"/>
            <a:r>
              <a:rPr lang="en-GB"/>
              <a:t>Contains the Cullinan diamond, </a:t>
            </a:r>
            <a:br>
              <a:rPr lang="en-GB"/>
            </a:br>
            <a:r>
              <a:rPr lang="en-GB"/>
              <a:t>the largest diamond in the world</a:t>
            </a:r>
          </a:p>
          <a:p>
            <a:pPr lvl="1"/>
            <a:r>
              <a:rPr lang="en-GB"/>
              <a:t>Surmounted by the Cross</a:t>
            </a:r>
          </a:p>
          <a:p>
            <a:pPr lvl="1"/>
            <a:endParaRPr lang="en-GB"/>
          </a:p>
          <a:p>
            <a:r>
              <a:rPr lang="en-GB"/>
              <a:t>And the Rod with the Dove</a:t>
            </a:r>
          </a:p>
          <a:p>
            <a:pPr lvl="1"/>
            <a:r>
              <a:rPr lang="en-GB"/>
              <a:t>“The rod of equity and mercy”</a:t>
            </a:r>
          </a:p>
          <a:p>
            <a:pPr lvl="1"/>
            <a:r>
              <a:rPr lang="en-GB"/>
              <a:t>Topped with a globe and the Cross, </a:t>
            </a:r>
            <a:br>
              <a:rPr lang="en-GB"/>
            </a:br>
            <a:r>
              <a:rPr lang="en-GB"/>
              <a:t>with the dove perching on top, </a:t>
            </a:r>
            <a:br>
              <a:rPr lang="en-GB"/>
            </a:br>
            <a:r>
              <a:rPr lang="en-GB"/>
              <a:t>wings outstretched</a:t>
            </a:r>
          </a:p>
        </p:txBody>
      </p:sp>
    </p:spTree>
    <p:custDataLst>
      <p:tags r:id="rId1"/>
    </p:custDataLst>
    <p:extLst>
      <p:ext uri="{BB962C8B-B14F-4D97-AF65-F5344CB8AC3E}">
        <p14:creationId xmlns:p14="http://schemas.microsoft.com/office/powerpoint/2010/main" val="351498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F4FF9-C51A-274A-899B-E4CF07766ADE}"/>
              </a:ext>
            </a:extLst>
          </p:cNvPr>
          <p:cNvSpPr>
            <a:spLocks noGrp="1"/>
          </p:cNvSpPr>
          <p:nvPr>
            <p:ph type="title"/>
          </p:nvPr>
        </p:nvSpPr>
        <p:spPr/>
        <p:txBody>
          <a:bodyPr/>
          <a:lstStyle/>
          <a:p>
            <a:r>
              <a:rPr lang="en-GB"/>
              <a:t>The Crowning</a:t>
            </a:r>
          </a:p>
        </p:txBody>
      </p:sp>
      <p:sp>
        <p:nvSpPr>
          <p:cNvPr id="3" name="Content Placeholder 2">
            <a:extLst>
              <a:ext uri="{FF2B5EF4-FFF2-40B4-BE49-F238E27FC236}">
                <a16:creationId xmlns:a16="http://schemas.microsoft.com/office/drawing/2014/main" id="{087D69DD-3D79-484A-A40C-5112BC5F22F9}"/>
              </a:ext>
            </a:extLst>
          </p:cNvPr>
          <p:cNvSpPr>
            <a:spLocks noGrp="1"/>
          </p:cNvSpPr>
          <p:nvPr>
            <p:ph idx="1"/>
          </p:nvPr>
        </p:nvSpPr>
        <p:spPr>
          <a:xfrm>
            <a:off x="838200" y="1825624"/>
            <a:ext cx="6123432" cy="4879975"/>
          </a:xfrm>
        </p:spPr>
        <p:txBody>
          <a:bodyPr>
            <a:normAutofit fontScale="85000" lnSpcReduction="10000"/>
          </a:bodyPr>
          <a:lstStyle/>
          <a:p>
            <a:r>
              <a:rPr lang="en-GB"/>
              <a:t>The Dean brings the Crown</a:t>
            </a:r>
          </a:p>
          <a:p>
            <a:r>
              <a:rPr lang="en-GB"/>
              <a:t>The Archbishop solemnly places it on the sovereign’s head</a:t>
            </a:r>
          </a:p>
          <a:p>
            <a:pPr lvl="1"/>
            <a:endParaRPr lang="en-GB"/>
          </a:p>
          <a:p>
            <a:r>
              <a:rPr lang="en-GB"/>
              <a:t>The peers put on their coronets</a:t>
            </a:r>
          </a:p>
          <a:p>
            <a:r>
              <a:rPr lang="en-GB"/>
              <a:t>All the people repeatedly shout </a:t>
            </a:r>
            <a:br>
              <a:rPr lang="en-GB"/>
            </a:br>
            <a:r>
              <a:rPr lang="en-GB"/>
              <a:t>“God save the King”</a:t>
            </a:r>
          </a:p>
          <a:p>
            <a:r>
              <a:rPr lang="en-GB"/>
              <a:t>Trumpets sound</a:t>
            </a:r>
          </a:p>
          <a:p>
            <a:r>
              <a:rPr lang="en-GB"/>
              <a:t>A royal salute is fired at the Tower of London</a:t>
            </a:r>
          </a:p>
          <a:p>
            <a:r>
              <a:rPr lang="en-GB"/>
              <a:t>Church bells rung throughout the country</a:t>
            </a:r>
          </a:p>
          <a:p>
            <a:pPr lvl="1"/>
            <a:endParaRPr lang="en-GB"/>
          </a:p>
          <a:p>
            <a:r>
              <a:rPr lang="en-GB"/>
              <a:t>The Archbishop solemnly blesses the newly-crowned sovereign</a:t>
            </a:r>
          </a:p>
        </p:txBody>
      </p:sp>
    </p:spTree>
    <p:extLst>
      <p:ext uri="{BB962C8B-B14F-4D97-AF65-F5344CB8AC3E}">
        <p14:creationId xmlns:p14="http://schemas.microsoft.com/office/powerpoint/2010/main" val="26395998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8E868-72DD-1B47-9509-D7B92E407A2A}"/>
              </a:ext>
            </a:extLst>
          </p:cNvPr>
          <p:cNvSpPr>
            <a:spLocks noGrp="1"/>
          </p:cNvSpPr>
          <p:nvPr>
            <p:ph type="title"/>
          </p:nvPr>
        </p:nvSpPr>
        <p:spPr/>
        <p:txBody>
          <a:bodyPr/>
          <a:lstStyle/>
          <a:p>
            <a:r>
              <a:rPr lang="en-GB"/>
              <a:t>The </a:t>
            </a:r>
            <a:r>
              <a:rPr lang="en-GB" err="1"/>
              <a:t>Inthronization</a:t>
            </a:r>
            <a:endParaRPr lang="en-GB"/>
          </a:p>
        </p:txBody>
      </p:sp>
      <p:sp>
        <p:nvSpPr>
          <p:cNvPr id="3" name="Content Placeholder 2">
            <a:extLst>
              <a:ext uri="{FF2B5EF4-FFF2-40B4-BE49-F238E27FC236}">
                <a16:creationId xmlns:a16="http://schemas.microsoft.com/office/drawing/2014/main" id="{C164AB7F-FC68-9F47-9465-D14DD196A213}"/>
              </a:ext>
            </a:extLst>
          </p:cNvPr>
          <p:cNvSpPr>
            <a:spLocks noGrp="1"/>
          </p:cNvSpPr>
          <p:nvPr>
            <p:ph idx="1"/>
          </p:nvPr>
        </p:nvSpPr>
        <p:spPr>
          <a:xfrm>
            <a:off x="838200" y="1825625"/>
            <a:ext cx="2965704" cy="4351338"/>
          </a:xfrm>
        </p:spPr>
        <p:txBody>
          <a:bodyPr/>
          <a:lstStyle/>
          <a:p>
            <a:r>
              <a:rPr lang="en-GB"/>
              <a:t>The sovereign is taken to the Throne by the Archbishop, other bishops and peers, and seated in it.</a:t>
            </a:r>
          </a:p>
        </p:txBody>
      </p:sp>
    </p:spTree>
    <p:extLst>
      <p:ext uri="{BB962C8B-B14F-4D97-AF65-F5344CB8AC3E}">
        <p14:creationId xmlns:p14="http://schemas.microsoft.com/office/powerpoint/2010/main" val="11803628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3279-AB18-4A44-99F4-DF6FD3E4A6CA}"/>
              </a:ext>
            </a:extLst>
          </p:cNvPr>
          <p:cNvSpPr>
            <a:spLocks noGrp="1"/>
          </p:cNvSpPr>
          <p:nvPr>
            <p:ph type="title"/>
          </p:nvPr>
        </p:nvSpPr>
        <p:spPr/>
        <p:txBody>
          <a:bodyPr/>
          <a:lstStyle/>
          <a:p>
            <a:r>
              <a:rPr lang="en-GB"/>
              <a:t>The Homage</a:t>
            </a:r>
          </a:p>
        </p:txBody>
      </p:sp>
      <p:sp>
        <p:nvSpPr>
          <p:cNvPr id="3" name="Content Placeholder 2">
            <a:extLst>
              <a:ext uri="{FF2B5EF4-FFF2-40B4-BE49-F238E27FC236}">
                <a16:creationId xmlns:a16="http://schemas.microsoft.com/office/drawing/2014/main" id="{2B492815-486C-6146-8EDA-E4173C49279E}"/>
              </a:ext>
            </a:extLst>
          </p:cNvPr>
          <p:cNvSpPr>
            <a:spLocks noGrp="1"/>
          </p:cNvSpPr>
          <p:nvPr>
            <p:ph idx="1"/>
          </p:nvPr>
        </p:nvSpPr>
        <p:spPr>
          <a:xfrm>
            <a:off x="838200" y="1825624"/>
            <a:ext cx="5257800" cy="5032375"/>
          </a:xfrm>
        </p:spPr>
        <p:txBody>
          <a:bodyPr>
            <a:normAutofit lnSpcReduction="10000"/>
          </a:bodyPr>
          <a:lstStyle/>
          <a:p>
            <a:r>
              <a:rPr lang="en-GB"/>
              <a:t>First the Archbishop and bishops pay Fealty</a:t>
            </a:r>
          </a:p>
          <a:p>
            <a:pPr lvl="1"/>
            <a:r>
              <a:rPr lang="en-GB"/>
              <a:t>Kneel before the sovereign</a:t>
            </a:r>
          </a:p>
          <a:p>
            <a:pPr lvl="1"/>
            <a:r>
              <a:rPr lang="en-GB"/>
              <a:t>Promise to be “faithful and true”</a:t>
            </a:r>
          </a:p>
          <a:p>
            <a:pPr lvl="1"/>
            <a:r>
              <a:rPr lang="en-GB"/>
              <a:t>The Archbishop, on behalf of all, kisses the king’s left cheek</a:t>
            </a:r>
          </a:p>
          <a:p>
            <a:pPr lvl="1"/>
            <a:endParaRPr lang="en-GB"/>
          </a:p>
          <a:p>
            <a:r>
              <a:rPr lang="en-GB"/>
              <a:t>Then the peers pay their homage</a:t>
            </a:r>
          </a:p>
          <a:p>
            <a:pPr lvl="1"/>
            <a:r>
              <a:rPr lang="en-GB"/>
              <a:t>First the royal dukes</a:t>
            </a:r>
          </a:p>
          <a:p>
            <a:pPr lvl="1"/>
            <a:r>
              <a:rPr lang="en-GB"/>
              <a:t>Then the other peers, by class (dukes, marquesses, earls, viscounts, barons)</a:t>
            </a:r>
          </a:p>
          <a:p>
            <a:pPr lvl="1"/>
            <a:r>
              <a:rPr lang="en-GB"/>
              <a:t>The first of each class touches the Crown and kisses the king’s cheek</a:t>
            </a:r>
          </a:p>
          <a:p>
            <a:pPr lvl="1"/>
            <a:endParaRPr lang="en-GB"/>
          </a:p>
        </p:txBody>
      </p:sp>
    </p:spTree>
    <p:custDataLst>
      <p:tags r:id="rId1"/>
    </p:custDataLst>
    <p:extLst>
      <p:ext uri="{BB962C8B-B14F-4D97-AF65-F5344CB8AC3E}">
        <p14:creationId xmlns:p14="http://schemas.microsoft.com/office/powerpoint/2010/main" val="2382681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4592D-F817-674B-BFE9-18175F94F784}"/>
              </a:ext>
            </a:extLst>
          </p:cNvPr>
          <p:cNvSpPr>
            <a:spLocks noGrp="1"/>
          </p:cNvSpPr>
          <p:nvPr>
            <p:ph type="title"/>
          </p:nvPr>
        </p:nvSpPr>
        <p:spPr/>
        <p:txBody>
          <a:bodyPr/>
          <a:lstStyle/>
          <a:p>
            <a:r>
              <a:rPr lang="en-GB"/>
              <a:t>The Queen’s Coronation</a:t>
            </a:r>
          </a:p>
        </p:txBody>
      </p:sp>
      <p:sp>
        <p:nvSpPr>
          <p:cNvPr id="3" name="Content Placeholder 2">
            <a:extLst>
              <a:ext uri="{FF2B5EF4-FFF2-40B4-BE49-F238E27FC236}">
                <a16:creationId xmlns:a16="http://schemas.microsoft.com/office/drawing/2014/main" id="{21824ADF-7AD4-BA4D-ACF6-FEDA7601DDC1}"/>
              </a:ext>
            </a:extLst>
          </p:cNvPr>
          <p:cNvSpPr>
            <a:spLocks noGrp="1"/>
          </p:cNvSpPr>
          <p:nvPr>
            <p:ph idx="1"/>
          </p:nvPr>
        </p:nvSpPr>
        <p:spPr>
          <a:xfrm>
            <a:off x="838200" y="1825624"/>
            <a:ext cx="6013704" cy="5032375"/>
          </a:xfrm>
        </p:spPr>
        <p:txBody>
          <a:bodyPr>
            <a:normAutofit fontScale="92500"/>
          </a:bodyPr>
          <a:lstStyle/>
          <a:p>
            <a:r>
              <a:rPr lang="en-GB"/>
              <a:t>The Coronation of the Queen follows</a:t>
            </a:r>
          </a:p>
          <a:p>
            <a:r>
              <a:rPr lang="en-GB"/>
              <a:t>Similar to the king’s, but simpler, and no special robes</a:t>
            </a:r>
          </a:p>
          <a:p>
            <a:pPr lvl="1"/>
            <a:endParaRPr lang="en-GB"/>
          </a:p>
          <a:p>
            <a:r>
              <a:rPr lang="en-GB"/>
              <a:t>Anointing – only on the head since 1902</a:t>
            </a:r>
          </a:p>
          <a:p>
            <a:r>
              <a:rPr lang="en-GB"/>
              <a:t>The Ring</a:t>
            </a:r>
          </a:p>
          <a:p>
            <a:r>
              <a:rPr lang="en-GB"/>
              <a:t>The Crown</a:t>
            </a:r>
          </a:p>
          <a:p>
            <a:pPr lvl="1"/>
            <a:r>
              <a:rPr lang="en-GB"/>
              <a:t>Peeresses all put on their coronets</a:t>
            </a:r>
          </a:p>
          <a:p>
            <a:r>
              <a:rPr lang="en-GB"/>
              <a:t>The Sceptre and the Rod with the Dove</a:t>
            </a:r>
          </a:p>
          <a:p>
            <a:r>
              <a:rPr lang="en-GB"/>
              <a:t>The Queen takes her seat in her Throne, next to the King</a:t>
            </a:r>
          </a:p>
          <a:p>
            <a:endParaRPr lang="en-GB"/>
          </a:p>
        </p:txBody>
      </p:sp>
    </p:spTree>
    <p:custDataLst>
      <p:tags r:id="rId1"/>
    </p:custDataLst>
    <p:extLst>
      <p:ext uri="{BB962C8B-B14F-4D97-AF65-F5344CB8AC3E}">
        <p14:creationId xmlns:p14="http://schemas.microsoft.com/office/powerpoint/2010/main" val="3205525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DA11B-FE16-B647-8810-99890B959D36}"/>
              </a:ext>
            </a:extLst>
          </p:cNvPr>
          <p:cNvSpPr>
            <a:spLocks noGrp="1"/>
          </p:cNvSpPr>
          <p:nvPr>
            <p:ph type="title"/>
          </p:nvPr>
        </p:nvSpPr>
        <p:spPr/>
        <p:txBody>
          <a:bodyPr/>
          <a:lstStyle/>
          <a:p>
            <a:r>
              <a:rPr lang="en-GB"/>
              <a:t>The Offertory</a:t>
            </a:r>
          </a:p>
        </p:txBody>
      </p:sp>
      <p:sp>
        <p:nvSpPr>
          <p:cNvPr id="3" name="Content Placeholder 2">
            <a:extLst>
              <a:ext uri="{FF2B5EF4-FFF2-40B4-BE49-F238E27FC236}">
                <a16:creationId xmlns:a16="http://schemas.microsoft.com/office/drawing/2014/main" id="{A5AE76AA-ACBF-0149-B78D-4FC7C04B5E1C}"/>
              </a:ext>
            </a:extLst>
          </p:cNvPr>
          <p:cNvSpPr>
            <a:spLocks noGrp="1"/>
          </p:cNvSpPr>
          <p:nvPr>
            <p:ph idx="1"/>
          </p:nvPr>
        </p:nvSpPr>
        <p:spPr/>
        <p:txBody>
          <a:bodyPr/>
          <a:lstStyle/>
          <a:p>
            <a:r>
              <a:rPr lang="en-GB"/>
              <a:t>Offertory Anthem is sung</a:t>
            </a:r>
          </a:p>
          <a:p>
            <a:pPr lvl="1"/>
            <a:r>
              <a:rPr lang="en-GB"/>
              <a:t>In 1953 a congregational hymn, </a:t>
            </a:r>
            <a:r>
              <a:rPr lang="en-GB" i="1"/>
              <a:t>All people that on earth do dwell</a:t>
            </a:r>
          </a:p>
          <a:p>
            <a:r>
              <a:rPr lang="en-GB"/>
              <a:t>The sovereign offers </a:t>
            </a:r>
          </a:p>
          <a:p>
            <a:pPr lvl="1"/>
            <a:r>
              <a:rPr lang="en-GB"/>
              <a:t>The bread and wine</a:t>
            </a:r>
          </a:p>
          <a:p>
            <a:pPr lvl="1"/>
            <a:r>
              <a:rPr lang="en-GB"/>
              <a:t>An altar cloth</a:t>
            </a:r>
          </a:p>
          <a:p>
            <a:pPr lvl="1"/>
            <a:r>
              <a:rPr lang="en-GB"/>
              <a:t>A pound-weight of gold</a:t>
            </a:r>
          </a:p>
          <a:p>
            <a:pPr lvl="1"/>
            <a:endParaRPr lang="en-GB"/>
          </a:p>
          <a:p>
            <a:r>
              <a:rPr lang="en-GB"/>
              <a:t>A queen consort makes her offering</a:t>
            </a:r>
          </a:p>
          <a:p>
            <a:pPr lvl="1"/>
            <a:r>
              <a:rPr lang="en-GB"/>
              <a:t>An altar cloth</a:t>
            </a:r>
          </a:p>
          <a:p>
            <a:pPr lvl="1"/>
            <a:r>
              <a:rPr lang="en-GB"/>
              <a:t>A mark-weight of gold</a:t>
            </a:r>
          </a:p>
          <a:p>
            <a:pPr lvl="1"/>
            <a:endParaRPr lang="en-GB"/>
          </a:p>
        </p:txBody>
      </p:sp>
    </p:spTree>
    <p:extLst>
      <p:ext uri="{BB962C8B-B14F-4D97-AF65-F5344CB8AC3E}">
        <p14:creationId xmlns:p14="http://schemas.microsoft.com/office/powerpoint/2010/main" val="16176410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14553-C778-4E4D-A29A-22C8FD4E750A}"/>
              </a:ext>
            </a:extLst>
          </p:cNvPr>
          <p:cNvSpPr>
            <a:spLocks noGrp="1"/>
          </p:cNvSpPr>
          <p:nvPr>
            <p:ph type="title"/>
          </p:nvPr>
        </p:nvSpPr>
        <p:spPr/>
        <p:txBody>
          <a:bodyPr/>
          <a:lstStyle/>
          <a:p>
            <a:r>
              <a:rPr lang="en-GB"/>
              <a:t>The Communion Service continues</a:t>
            </a:r>
          </a:p>
        </p:txBody>
      </p:sp>
      <p:sp>
        <p:nvSpPr>
          <p:cNvPr id="3" name="Content Placeholder 2">
            <a:extLst>
              <a:ext uri="{FF2B5EF4-FFF2-40B4-BE49-F238E27FC236}">
                <a16:creationId xmlns:a16="http://schemas.microsoft.com/office/drawing/2014/main" id="{850252F9-080D-E444-9DAD-2D8EAA644757}"/>
              </a:ext>
            </a:extLst>
          </p:cNvPr>
          <p:cNvSpPr>
            <a:spLocks noGrp="1"/>
          </p:cNvSpPr>
          <p:nvPr>
            <p:ph idx="1"/>
          </p:nvPr>
        </p:nvSpPr>
        <p:spPr/>
        <p:txBody>
          <a:bodyPr>
            <a:normAutofit/>
          </a:bodyPr>
          <a:lstStyle/>
          <a:p>
            <a:r>
              <a:rPr lang="en-GB"/>
              <a:t>Prayer for the Church Militant</a:t>
            </a:r>
          </a:p>
          <a:p>
            <a:r>
              <a:rPr lang="en-GB"/>
              <a:t>Exhortation, General Confession and Absolution</a:t>
            </a:r>
          </a:p>
          <a:p>
            <a:r>
              <a:rPr lang="en-GB"/>
              <a:t>Comfortable Words</a:t>
            </a:r>
          </a:p>
          <a:p>
            <a:r>
              <a:rPr lang="en-GB"/>
              <a:t>The </a:t>
            </a:r>
            <a:r>
              <a:rPr lang="en-GB" i="1"/>
              <a:t>Sursum corda</a:t>
            </a:r>
            <a:r>
              <a:rPr lang="en-GB"/>
              <a:t>, proper preface, </a:t>
            </a:r>
            <a:r>
              <a:rPr lang="en-GB" i="1"/>
              <a:t>Sanctus</a:t>
            </a:r>
            <a:endParaRPr lang="en-GB"/>
          </a:p>
          <a:p>
            <a:r>
              <a:rPr lang="en-GB"/>
              <a:t>Prayer of Humble Access</a:t>
            </a:r>
          </a:p>
          <a:p>
            <a:r>
              <a:rPr lang="en-GB"/>
              <a:t>Prayer of Consecration</a:t>
            </a:r>
          </a:p>
          <a:p>
            <a:endParaRPr lang="en-GB"/>
          </a:p>
        </p:txBody>
      </p:sp>
    </p:spTree>
    <p:extLst>
      <p:ext uri="{BB962C8B-B14F-4D97-AF65-F5344CB8AC3E}">
        <p14:creationId xmlns:p14="http://schemas.microsoft.com/office/powerpoint/2010/main" val="8247366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14553-C778-4E4D-A29A-22C8FD4E750A}"/>
              </a:ext>
            </a:extLst>
          </p:cNvPr>
          <p:cNvSpPr>
            <a:spLocks noGrp="1"/>
          </p:cNvSpPr>
          <p:nvPr>
            <p:ph type="title"/>
          </p:nvPr>
        </p:nvSpPr>
        <p:spPr/>
        <p:txBody>
          <a:bodyPr/>
          <a:lstStyle/>
          <a:p>
            <a:r>
              <a:rPr lang="en-GB"/>
              <a:t>The Communion Service continues</a:t>
            </a:r>
          </a:p>
        </p:txBody>
      </p:sp>
      <p:sp>
        <p:nvSpPr>
          <p:cNvPr id="3" name="Content Placeholder 2">
            <a:extLst>
              <a:ext uri="{FF2B5EF4-FFF2-40B4-BE49-F238E27FC236}">
                <a16:creationId xmlns:a16="http://schemas.microsoft.com/office/drawing/2014/main" id="{850252F9-080D-E444-9DAD-2D8EAA644757}"/>
              </a:ext>
            </a:extLst>
          </p:cNvPr>
          <p:cNvSpPr>
            <a:spLocks noGrp="1"/>
          </p:cNvSpPr>
          <p:nvPr>
            <p:ph idx="1"/>
          </p:nvPr>
        </p:nvSpPr>
        <p:spPr/>
        <p:txBody>
          <a:bodyPr>
            <a:normAutofit/>
          </a:bodyPr>
          <a:lstStyle/>
          <a:p>
            <a:r>
              <a:rPr lang="en-GB"/>
              <a:t>The Communion</a:t>
            </a:r>
          </a:p>
          <a:p>
            <a:pPr lvl="1"/>
            <a:r>
              <a:rPr lang="en-GB"/>
              <a:t>The Archbishop, the Dean, the assisting bishops</a:t>
            </a:r>
          </a:p>
          <a:p>
            <a:pPr lvl="1"/>
            <a:r>
              <a:rPr lang="en-GB"/>
              <a:t>The king and queen</a:t>
            </a:r>
          </a:p>
          <a:p>
            <a:pPr lvl="3"/>
            <a:endParaRPr lang="en-GB"/>
          </a:p>
          <a:p>
            <a:pPr lvl="1"/>
            <a:r>
              <a:rPr lang="en-GB"/>
              <a:t>There is no general communion</a:t>
            </a:r>
          </a:p>
        </p:txBody>
      </p:sp>
    </p:spTree>
    <p:extLst>
      <p:ext uri="{BB962C8B-B14F-4D97-AF65-F5344CB8AC3E}">
        <p14:creationId xmlns:p14="http://schemas.microsoft.com/office/powerpoint/2010/main" val="1849880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12E9E-3ADA-8C47-B05E-4280606BEBF6}"/>
              </a:ext>
            </a:extLst>
          </p:cNvPr>
          <p:cNvSpPr>
            <a:spLocks noGrp="1"/>
          </p:cNvSpPr>
          <p:nvPr>
            <p:ph type="title"/>
          </p:nvPr>
        </p:nvSpPr>
        <p:spPr/>
        <p:txBody>
          <a:bodyPr/>
          <a:lstStyle/>
          <a:p>
            <a:r>
              <a:rPr lang="en-GB"/>
              <a:t>Coronation History</a:t>
            </a:r>
          </a:p>
        </p:txBody>
      </p:sp>
      <p:sp>
        <p:nvSpPr>
          <p:cNvPr id="3" name="Content Placeholder 2">
            <a:extLst>
              <a:ext uri="{FF2B5EF4-FFF2-40B4-BE49-F238E27FC236}">
                <a16:creationId xmlns:a16="http://schemas.microsoft.com/office/drawing/2014/main" id="{A81E28DC-B769-0A4D-B6C5-EAD031B28DD1}"/>
              </a:ext>
            </a:extLst>
          </p:cNvPr>
          <p:cNvSpPr>
            <a:spLocks noGrp="1"/>
          </p:cNvSpPr>
          <p:nvPr>
            <p:ph idx="1"/>
          </p:nvPr>
        </p:nvSpPr>
        <p:spPr/>
        <p:txBody>
          <a:bodyPr/>
          <a:lstStyle/>
          <a:p>
            <a:r>
              <a:rPr lang="en-GB"/>
              <a:t>Pre-973 </a:t>
            </a:r>
          </a:p>
          <a:p>
            <a:r>
              <a:rPr lang="en-GB"/>
              <a:t>Coronation of Edgar in 973</a:t>
            </a:r>
          </a:p>
          <a:p>
            <a:r>
              <a:rPr lang="en-GB"/>
              <a:t>Five Revisions or “recensions”</a:t>
            </a:r>
          </a:p>
          <a:p>
            <a:r>
              <a:rPr lang="en-GB"/>
              <a:t>Current text dates to 1689 for William III and Mary II</a:t>
            </a:r>
          </a:p>
          <a:p>
            <a:r>
              <a:rPr lang="en-GB"/>
              <a:t>Minor revisions for each subsequent Coronation</a:t>
            </a:r>
          </a:p>
          <a:p>
            <a:endParaRPr lang="en-GB"/>
          </a:p>
        </p:txBody>
      </p:sp>
    </p:spTree>
    <p:extLst>
      <p:ext uri="{BB962C8B-B14F-4D97-AF65-F5344CB8AC3E}">
        <p14:creationId xmlns:p14="http://schemas.microsoft.com/office/powerpoint/2010/main" val="19726372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14553-C778-4E4D-A29A-22C8FD4E750A}"/>
              </a:ext>
            </a:extLst>
          </p:cNvPr>
          <p:cNvSpPr>
            <a:spLocks noGrp="1"/>
          </p:cNvSpPr>
          <p:nvPr>
            <p:ph type="title"/>
          </p:nvPr>
        </p:nvSpPr>
        <p:spPr/>
        <p:txBody>
          <a:bodyPr/>
          <a:lstStyle/>
          <a:p>
            <a:r>
              <a:rPr lang="en-GB"/>
              <a:t>The Communion Service ends</a:t>
            </a:r>
          </a:p>
        </p:txBody>
      </p:sp>
      <p:sp>
        <p:nvSpPr>
          <p:cNvPr id="3" name="Content Placeholder 2">
            <a:extLst>
              <a:ext uri="{FF2B5EF4-FFF2-40B4-BE49-F238E27FC236}">
                <a16:creationId xmlns:a16="http://schemas.microsoft.com/office/drawing/2014/main" id="{850252F9-080D-E444-9DAD-2D8EAA644757}"/>
              </a:ext>
            </a:extLst>
          </p:cNvPr>
          <p:cNvSpPr>
            <a:spLocks noGrp="1"/>
          </p:cNvSpPr>
          <p:nvPr>
            <p:ph idx="1"/>
          </p:nvPr>
        </p:nvSpPr>
        <p:spPr/>
        <p:txBody>
          <a:bodyPr>
            <a:normAutofit/>
          </a:bodyPr>
          <a:lstStyle/>
          <a:p>
            <a:r>
              <a:rPr lang="en-GB"/>
              <a:t>The Lord’s Prayer</a:t>
            </a:r>
          </a:p>
          <a:p>
            <a:r>
              <a:rPr lang="en-GB"/>
              <a:t>The post-communion prayer “O Lord and heavenly Father”</a:t>
            </a:r>
          </a:p>
          <a:p>
            <a:r>
              <a:rPr lang="en-GB"/>
              <a:t>“Glory be to God on High” </a:t>
            </a:r>
          </a:p>
          <a:p>
            <a:r>
              <a:rPr lang="en-GB"/>
              <a:t>The Archbishop says the blessing</a:t>
            </a:r>
          </a:p>
        </p:txBody>
      </p:sp>
    </p:spTree>
    <p:extLst>
      <p:ext uri="{BB962C8B-B14F-4D97-AF65-F5344CB8AC3E}">
        <p14:creationId xmlns:p14="http://schemas.microsoft.com/office/powerpoint/2010/main" val="4900915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E049A-0AA5-1D4F-B94E-ADF022B35AEC}"/>
              </a:ext>
            </a:extLst>
          </p:cNvPr>
          <p:cNvSpPr>
            <a:spLocks noGrp="1"/>
          </p:cNvSpPr>
          <p:nvPr>
            <p:ph type="title"/>
          </p:nvPr>
        </p:nvSpPr>
        <p:spPr/>
        <p:txBody>
          <a:bodyPr/>
          <a:lstStyle/>
          <a:p>
            <a:r>
              <a:rPr lang="en-GB"/>
              <a:t>The Recess</a:t>
            </a:r>
          </a:p>
        </p:txBody>
      </p:sp>
      <p:sp>
        <p:nvSpPr>
          <p:cNvPr id="3" name="Content Placeholder 2">
            <a:extLst>
              <a:ext uri="{FF2B5EF4-FFF2-40B4-BE49-F238E27FC236}">
                <a16:creationId xmlns:a16="http://schemas.microsoft.com/office/drawing/2014/main" id="{10CED077-5330-0149-ACB6-E843DCC13F5E}"/>
              </a:ext>
            </a:extLst>
          </p:cNvPr>
          <p:cNvSpPr>
            <a:spLocks noGrp="1"/>
          </p:cNvSpPr>
          <p:nvPr>
            <p:ph idx="1"/>
          </p:nvPr>
        </p:nvSpPr>
        <p:spPr/>
        <p:txBody>
          <a:bodyPr/>
          <a:lstStyle/>
          <a:p>
            <a:r>
              <a:rPr lang="en-GB"/>
              <a:t>While the choir sing the </a:t>
            </a:r>
            <a:r>
              <a:rPr lang="en-GB" i="1" err="1"/>
              <a:t>Te</a:t>
            </a:r>
            <a:r>
              <a:rPr lang="en-GB" i="1"/>
              <a:t> Deum </a:t>
            </a:r>
            <a:r>
              <a:rPr lang="en-GB"/>
              <a:t>…</a:t>
            </a:r>
          </a:p>
          <a:p>
            <a:r>
              <a:rPr lang="en-GB"/>
              <a:t>The king and queen move into St Edward’s Chapel</a:t>
            </a:r>
          </a:p>
          <a:p>
            <a:r>
              <a:rPr lang="en-GB"/>
              <a:t>The king is disrobed of the coronation vestments</a:t>
            </a:r>
          </a:p>
          <a:p>
            <a:pPr lvl="1"/>
            <a:r>
              <a:rPr lang="en-GB"/>
              <a:t>Puts on a velvet and ermine mantle</a:t>
            </a:r>
          </a:p>
          <a:p>
            <a:pPr lvl="1"/>
            <a:r>
              <a:rPr lang="en-GB"/>
              <a:t>Puts on the Imperial State Crown instead of St Edward’s Crown</a:t>
            </a:r>
          </a:p>
          <a:p>
            <a:pPr lvl="1"/>
            <a:r>
              <a:rPr lang="en-GB"/>
              <a:t>Takes the Sceptre and Orb (instead of the Rod with the Dove)</a:t>
            </a:r>
          </a:p>
          <a:p>
            <a:pPr lvl="1"/>
            <a:endParaRPr lang="en-GB"/>
          </a:p>
          <a:p>
            <a:r>
              <a:rPr lang="en-GB"/>
              <a:t>The king and queen process out of the Chapel through the Abbey to the West Door</a:t>
            </a:r>
          </a:p>
          <a:p>
            <a:pPr lvl="1"/>
            <a:endParaRPr lang="en-GB"/>
          </a:p>
          <a:p>
            <a:pPr lvl="1"/>
            <a:endParaRPr lang="en-GB"/>
          </a:p>
        </p:txBody>
      </p:sp>
    </p:spTree>
    <p:extLst>
      <p:ext uri="{BB962C8B-B14F-4D97-AF65-F5344CB8AC3E}">
        <p14:creationId xmlns:p14="http://schemas.microsoft.com/office/powerpoint/2010/main" val="2158715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8438FF59-EE78-3342-8457-0D268DE64206}"/>
              </a:ext>
            </a:extLst>
          </p:cNvPr>
          <p:cNvSpPr txBox="1"/>
          <p:nvPr/>
        </p:nvSpPr>
        <p:spPr>
          <a:xfrm>
            <a:off x="3050381" y="3244334"/>
            <a:ext cx="6100762" cy="369332"/>
          </a:xfrm>
          <a:prstGeom prst="rect">
            <a:avLst/>
          </a:prstGeom>
          <a:noFill/>
        </p:spPr>
        <p:txBody>
          <a:bodyPr wrap="square">
            <a:spAutoFit/>
          </a:bodyPr>
          <a:lstStyle/>
          <a:p>
            <a:r>
              <a:rPr lang="en-GB" b="0"/>
              <a:t>–</a:t>
            </a:r>
            <a:endParaRPr lang="en-GB"/>
          </a:p>
        </p:txBody>
      </p:sp>
    </p:spTree>
    <p:extLst>
      <p:ext uri="{BB962C8B-B14F-4D97-AF65-F5344CB8AC3E}">
        <p14:creationId xmlns:p14="http://schemas.microsoft.com/office/powerpoint/2010/main" val="29593420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F8A46-424B-B143-8321-B1D6D23C7FD3}"/>
              </a:ext>
            </a:extLst>
          </p:cNvPr>
          <p:cNvSpPr>
            <a:spLocks noGrp="1"/>
          </p:cNvSpPr>
          <p:nvPr>
            <p:ph type="title"/>
          </p:nvPr>
        </p:nvSpPr>
        <p:spPr/>
        <p:txBody>
          <a:bodyPr/>
          <a:lstStyle/>
          <a:p>
            <a:r>
              <a:rPr lang="en-GB"/>
              <a:t>Picture credits and further information</a:t>
            </a:r>
          </a:p>
        </p:txBody>
      </p:sp>
      <p:sp>
        <p:nvSpPr>
          <p:cNvPr id="3" name="Content Placeholder 2">
            <a:extLst>
              <a:ext uri="{FF2B5EF4-FFF2-40B4-BE49-F238E27FC236}">
                <a16:creationId xmlns:a16="http://schemas.microsoft.com/office/drawing/2014/main" id="{2E0B2D25-29EC-5746-85BD-446C32B9CD81}"/>
              </a:ext>
            </a:extLst>
          </p:cNvPr>
          <p:cNvSpPr>
            <a:spLocks noGrp="1"/>
          </p:cNvSpPr>
          <p:nvPr>
            <p:ph idx="1"/>
          </p:nvPr>
        </p:nvSpPr>
        <p:spPr/>
        <p:txBody>
          <a:bodyPr>
            <a:normAutofit fontScale="62500" lnSpcReduction="20000"/>
          </a:bodyPr>
          <a:lstStyle/>
          <a:p>
            <a:r>
              <a:rPr lang="en-GB" b="0"/>
              <a:t>Sir George Hayter (1792–1871) The Coronation of Queen Victoria in Westminster Abbey, 28 June 1838</a:t>
            </a:r>
          </a:p>
          <a:p>
            <a:pPr lvl="1"/>
            <a:r>
              <a:rPr lang="en-GB" b="0">
                <a:hlinkClick r:id="rId2"/>
              </a:rPr>
              <a:t>https://www.rct.uk/collection/405409/the-coronation-of-queen-victoria-in-westminster-abbey-28-june-1838</a:t>
            </a:r>
            <a:endParaRPr lang="en-GB" b="0"/>
          </a:p>
          <a:p>
            <a:r>
              <a:rPr lang="en-GB" b="0" err="1"/>
              <a:t>Fortunino</a:t>
            </a:r>
            <a:r>
              <a:rPr lang="en-GB" b="0"/>
              <a:t> </a:t>
            </a:r>
            <a:r>
              <a:rPr lang="en-GB" b="0" err="1"/>
              <a:t>Matania</a:t>
            </a:r>
            <a:r>
              <a:rPr lang="en-GB" b="0"/>
              <a:t>, R.I. (Italian, 1881–1963)  Scenes from the coronation of King George VI</a:t>
            </a:r>
          </a:p>
          <a:p>
            <a:pPr lvl="1"/>
            <a:r>
              <a:rPr lang="en-GB" b="0">
                <a:hlinkClick r:id="rId3"/>
              </a:rPr>
              <a:t>https://www.christies.com/en/lot/lot-6057228</a:t>
            </a:r>
            <a:endParaRPr lang="en-GB" b="0"/>
          </a:p>
          <a:p>
            <a:r>
              <a:rPr lang="en-GB" b="0"/>
              <a:t>Laurits </a:t>
            </a:r>
            <a:r>
              <a:rPr lang="en-GB" b="0" err="1"/>
              <a:t>Regner</a:t>
            </a:r>
            <a:r>
              <a:rPr lang="en-GB" b="0"/>
              <a:t> </a:t>
            </a:r>
            <a:r>
              <a:rPr lang="en-GB" b="0" err="1"/>
              <a:t>Tuxen</a:t>
            </a:r>
            <a:r>
              <a:rPr lang="en-GB" b="0"/>
              <a:t> (1853–1927) The Coronation of King George V; Edward, Prince of Wales doing Homage</a:t>
            </a:r>
          </a:p>
          <a:p>
            <a:pPr lvl="1"/>
            <a:r>
              <a:rPr lang="en-GB">
                <a:hlinkClick r:id="rId4"/>
              </a:rPr>
              <a:t>https://www.rct.uk/collection/404478/the-coronation-of-king-george-v-edward-prince-of-wales-doing-homage</a:t>
            </a:r>
            <a:endParaRPr lang="en-GB"/>
          </a:p>
          <a:p>
            <a:r>
              <a:rPr lang="en-GB" b="0"/>
              <a:t>Queen Mary’s Crown</a:t>
            </a:r>
          </a:p>
          <a:p>
            <a:pPr lvl="1"/>
            <a:r>
              <a:rPr lang="en-GB">
                <a:hlinkClick r:id="rId5"/>
              </a:rPr>
              <a:t>https://www.rct.uk/collection/31704/queen-marys-crown</a:t>
            </a:r>
            <a:endParaRPr lang="en-GB" b="0"/>
          </a:p>
          <a:p>
            <a:r>
              <a:rPr lang="en-GB" b="0"/>
              <a:t>Charles Robert Leslie (1794–1859) Queen Victoria Receiving the Sacrament at her Coronation, 28 June 1838</a:t>
            </a:r>
          </a:p>
          <a:p>
            <a:pPr lvl="1"/>
            <a:r>
              <a:rPr lang="en-GB" b="0">
                <a:hlinkClick r:id="rId6"/>
              </a:rPr>
              <a:t>https://www.rct.uk/collection/406993/queen-victoria-receiving-the-sacrament-at-her-coronation-28-june-1838</a:t>
            </a:r>
            <a:endParaRPr lang="en-GB" b="0"/>
          </a:p>
          <a:p>
            <a:endParaRPr lang="en-GB" b="0"/>
          </a:p>
          <a:p>
            <a:r>
              <a:rPr lang="en-GB"/>
              <a:t>See </a:t>
            </a:r>
            <a:r>
              <a:rPr lang="en-GB">
                <a:hlinkClick r:id="rId7"/>
              </a:rPr>
              <a:t>https://oremus.org/coronation</a:t>
            </a:r>
            <a:r>
              <a:rPr lang="en-GB"/>
              <a:t> for the text of all English / British coronations since 1689</a:t>
            </a:r>
          </a:p>
          <a:p>
            <a:r>
              <a:rPr lang="en-GB"/>
              <a:t>Lambeth Palace Library catalogue of Coronation material</a:t>
            </a:r>
          </a:p>
          <a:p>
            <a:pPr lvl="1"/>
            <a:r>
              <a:rPr lang="en-GB">
                <a:hlinkClick r:id="rId8"/>
              </a:rPr>
              <a:t>https://lambethpalacelibrary.org/wp-content/uploads/2021/06/Research-Guide-Coronations.pdf</a:t>
            </a:r>
            <a:endParaRPr lang="en-GB"/>
          </a:p>
          <a:p>
            <a:endParaRPr lang="en-GB"/>
          </a:p>
        </p:txBody>
      </p:sp>
    </p:spTree>
    <p:extLst>
      <p:ext uri="{BB962C8B-B14F-4D97-AF65-F5344CB8AC3E}">
        <p14:creationId xmlns:p14="http://schemas.microsoft.com/office/powerpoint/2010/main" val="37272378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9A5B0-F460-CB43-8BE4-5DE6FAC4B46A}"/>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3AF63FA-A914-C545-A9CA-016ABF7BA981}"/>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2463647814"/>
      </p:ext>
    </p:extLst>
  </p:cSld>
  <p:clrMapOvr>
    <a:masterClrMapping/>
  </p:clrMapOvr>
  <mc:AlternateContent xmlns:mc="http://schemas.openxmlformats.org/markup-compatibility/2006">
    <mc:Choice xmlns:p14="http://schemas.microsoft.com/office/powerpoint/2010/main" Requires="p14">
      <p:transition spd="slow" p14:dur="2000" advTm="8967"/>
    </mc:Choice>
    <mc:Fallback>
      <p:transition spd="slow" advTm="8967"/>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A510C-89F5-AD23-4F86-9CEF846C83D0}"/>
              </a:ext>
            </a:extLst>
          </p:cNvPr>
          <p:cNvSpPr>
            <a:spLocks noGrp="1"/>
          </p:cNvSpPr>
          <p:nvPr>
            <p:ph type="title"/>
          </p:nvPr>
        </p:nvSpPr>
        <p:spPr/>
        <p:txBody>
          <a:bodyPr/>
          <a:lstStyle/>
          <a:p>
            <a:r>
              <a:rPr lang="en-GB"/>
              <a:t>Five Recensions</a:t>
            </a:r>
          </a:p>
        </p:txBody>
      </p:sp>
      <p:sp>
        <p:nvSpPr>
          <p:cNvPr id="3" name="Content Placeholder 2">
            <a:extLst>
              <a:ext uri="{FF2B5EF4-FFF2-40B4-BE49-F238E27FC236}">
                <a16:creationId xmlns:a16="http://schemas.microsoft.com/office/drawing/2014/main" id="{3F69E502-B16C-0BF3-00B6-49FCAEF7833F}"/>
              </a:ext>
            </a:extLst>
          </p:cNvPr>
          <p:cNvSpPr>
            <a:spLocks noGrp="1"/>
          </p:cNvSpPr>
          <p:nvPr>
            <p:ph idx="1"/>
          </p:nvPr>
        </p:nvSpPr>
        <p:spPr/>
        <p:txBody>
          <a:bodyPr>
            <a:normAutofit fontScale="92500" lnSpcReduction="20000"/>
          </a:bodyPr>
          <a:lstStyle/>
          <a:p>
            <a:pPr marL="514350" indent="-514350">
              <a:buFont typeface="+mj-lt"/>
              <a:buAutoNum type="arabicPeriod"/>
            </a:pPr>
            <a:r>
              <a:rPr lang="en-GB"/>
              <a:t>3 manuscripts – earliest is </a:t>
            </a:r>
            <a:r>
              <a:rPr lang="en-GB" err="1"/>
              <a:t>Leofric</a:t>
            </a:r>
            <a:r>
              <a:rPr lang="en-GB"/>
              <a:t> Missal (written c.900)</a:t>
            </a:r>
          </a:p>
          <a:p>
            <a:pPr lvl="1"/>
            <a:r>
              <a:rPr lang="en-GB"/>
              <a:t>Might represent coronation of kings of West Sussex, 856; might be Egbert in 839; could be as early as close of 8th century</a:t>
            </a:r>
          </a:p>
          <a:p>
            <a:pPr marL="514350" indent="-514350">
              <a:buFont typeface="+mj-lt"/>
              <a:buAutoNum type="arabicPeriod"/>
            </a:pPr>
            <a:r>
              <a:rPr lang="en-GB"/>
              <a:t>At least 5 versions</a:t>
            </a:r>
          </a:p>
          <a:p>
            <a:pPr lvl="1"/>
            <a:r>
              <a:rPr lang="en-GB"/>
              <a:t>Used in 973, and later perhaps until 1101</a:t>
            </a:r>
          </a:p>
          <a:p>
            <a:pPr lvl="1"/>
            <a:r>
              <a:rPr lang="en-GB"/>
              <a:t>Might have been used in 901 (Edward the Elder) or 925 (Athelstan)</a:t>
            </a:r>
          </a:p>
          <a:p>
            <a:pPr marL="514350" indent="-514350">
              <a:buFont typeface="+mj-lt"/>
              <a:buAutoNum type="arabicPeriod"/>
            </a:pPr>
            <a:r>
              <a:rPr lang="en-GB"/>
              <a:t>Might have been used in December 1066 (William I) or earlier; almost certainly in use by 1135 (Stephen)</a:t>
            </a:r>
          </a:p>
          <a:p>
            <a:pPr marL="514350" indent="-514350">
              <a:buFont typeface="+mj-lt"/>
              <a:buAutoNum type="arabicPeriod"/>
            </a:pPr>
            <a:r>
              <a:rPr lang="en-GB"/>
              <a:t>Definitely in use in 1308 (Edward II); might have been used in 1274 (Edward I); exemplified by </a:t>
            </a:r>
            <a:r>
              <a:rPr lang="en-GB" i="1"/>
              <a:t>Liber Regalis</a:t>
            </a:r>
            <a:endParaRPr lang="en-GB"/>
          </a:p>
          <a:p>
            <a:pPr marL="514350" indent="-514350">
              <a:buFont typeface="+mj-lt"/>
              <a:buAutoNum type="arabicPeriod"/>
            </a:pPr>
            <a:r>
              <a:rPr lang="en-GB"/>
              <a:t>Revision for 1689 (William III and Mary II) </a:t>
            </a:r>
          </a:p>
          <a:p>
            <a:pPr lvl="1"/>
            <a:r>
              <a:rPr lang="en-GB"/>
              <a:t>Revised by Henry Compton, Bishop of London</a:t>
            </a:r>
          </a:p>
        </p:txBody>
      </p:sp>
    </p:spTree>
    <p:extLst>
      <p:ext uri="{BB962C8B-B14F-4D97-AF65-F5344CB8AC3E}">
        <p14:creationId xmlns:p14="http://schemas.microsoft.com/office/powerpoint/2010/main" val="2423689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06E57-838A-624B-B4CE-298AD4F1E4FE}"/>
              </a:ext>
            </a:extLst>
          </p:cNvPr>
          <p:cNvSpPr>
            <a:spLocks noGrp="1"/>
          </p:cNvSpPr>
          <p:nvPr>
            <p:ph type="title"/>
          </p:nvPr>
        </p:nvSpPr>
        <p:spPr/>
        <p:txBody>
          <a:bodyPr/>
          <a:lstStyle/>
          <a:p>
            <a:r>
              <a:rPr lang="en-GB"/>
              <a:t>Coronation Structure (1953)</a:t>
            </a:r>
          </a:p>
        </p:txBody>
      </p:sp>
      <p:sp>
        <p:nvSpPr>
          <p:cNvPr id="3" name="Content Placeholder 2">
            <a:extLst>
              <a:ext uri="{FF2B5EF4-FFF2-40B4-BE49-F238E27FC236}">
                <a16:creationId xmlns:a16="http://schemas.microsoft.com/office/drawing/2014/main" id="{330ED66C-219F-0C49-A9BD-D6C1C6914F23}"/>
              </a:ext>
            </a:extLst>
          </p:cNvPr>
          <p:cNvSpPr>
            <a:spLocks noGrp="1"/>
          </p:cNvSpPr>
          <p:nvPr>
            <p:ph idx="1"/>
          </p:nvPr>
        </p:nvSpPr>
        <p:spPr/>
        <p:txBody>
          <a:bodyPr/>
          <a:lstStyle/>
          <a:p>
            <a:r>
              <a:rPr lang="en-GB"/>
              <a:t>The Coronation rite has since 973 been set within the Eucharist</a:t>
            </a:r>
          </a:p>
          <a:p>
            <a:r>
              <a:rPr lang="en-GB"/>
              <a:t>Since 1603 (James I) this has been the Book of Common Prayer order</a:t>
            </a:r>
          </a:p>
          <a:p>
            <a:r>
              <a:rPr lang="en-GB"/>
              <a:t>Preliminary parts at the very start</a:t>
            </a:r>
          </a:p>
          <a:p>
            <a:r>
              <a:rPr lang="en-GB"/>
              <a:t>Main ritual after the creed (and sermon)</a:t>
            </a:r>
          </a:p>
        </p:txBody>
      </p:sp>
    </p:spTree>
    <p:extLst>
      <p:ext uri="{BB962C8B-B14F-4D97-AF65-F5344CB8AC3E}">
        <p14:creationId xmlns:p14="http://schemas.microsoft.com/office/powerpoint/2010/main" val="427288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56465-BD5D-4D44-A3FB-C90FCE0535D4}"/>
              </a:ext>
            </a:extLst>
          </p:cNvPr>
          <p:cNvSpPr>
            <a:spLocks noGrp="1"/>
          </p:cNvSpPr>
          <p:nvPr>
            <p:ph type="title"/>
          </p:nvPr>
        </p:nvSpPr>
        <p:spPr/>
        <p:txBody>
          <a:bodyPr/>
          <a:lstStyle/>
          <a:p>
            <a:r>
              <a:rPr lang="en-GB"/>
              <a:t>Coronation Structure (1953)</a:t>
            </a:r>
          </a:p>
        </p:txBody>
      </p:sp>
      <p:sp>
        <p:nvSpPr>
          <p:cNvPr id="3" name="Content Placeholder 2">
            <a:extLst>
              <a:ext uri="{FF2B5EF4-FFF2-40B4-BE49-F238E27FC236}">
                <a16:creationId xmlns:a16="http://schemas.microsoft.com/office/drawing/2014/main" id="{D74B303E-761E-7D4F-8FE4-76A44A0C81AB}"/>
              </a:ext>
            </a:extLst>
          </p:cNvPr>
          <p:cNvSpPr>
            <a:spLocks noGrp="1"/>
          </p:cNvSpPr>
          <p:nvPr>
            <p:ph idx="1"/>
          </p:nvPr>
        </p:nvSpPr>
        <p:spPr/>
        <p:txBody>
          <a:bodyPr/>
          <a:lstStyle/>
          <a:p>
            <a:pPr marL="0" indent="0">
              <a:buNone/>
            </a:pPr>
            <a:r>
              <a:rPr lang="en-GB"/>
              <a:t>Five main parts to the Coronation</a:t>
            </a:r>
          </a:p>
          <a:p>
            <a:pPr marL="514350" indent="-514350">
              <a:buFont typeface="+mj-lt"/>
              <a:buAutoNum type="arabicPeriod"/>
            </a:pPr>
            <a:r>
              <a:rPr lang="en-GB"/>
              <a:t>The </a:t>
            </a:r>
            <a:r>
              <a:rPr lang="en-GB" b="1"/>
              <a:t>Recognition</a:t>
            </a:r>
          </a:p>
          <a:p>
            <a:pPr marL="514350" indent="-514350">
              <a:buFont typeface="+mj-lt"/>
              <a:buAutoNum type="arabicPeriod"/>
            </a:pPr>
            <a:r>
              <a:rPr lang="en-GB"/>
              <a:t>The </a:t>
            </a:r>
            <a:r>
              <a:rPr lang="en-GB" b="1"/>
              <a:t>Oath</a:t>
            </a:r>
            <a:r>
              <a:rPr lang="en-GB"/>
              <a:t>, followed by the Presentation of the Bible</a:t>
            </a:r>
          </a:p>
          <a:p>
            <a:pPr marL="514350" indent="-514350">
              <a:buFont typeface="+mj-lt"/>
              <a:buAutoNum type="arabicPeriod"/>
            </a:pPr>
            <a:r>
              <a:rPr lang="en-GB"/>
              <a:t>The </a:t>
            </a:r>
            <a:r>
              <a:rPr lang="en-GB" b="1"/>
              <a:t>Anointing</a:t>
            </a:r>
          </a:p>
          <a:p>
            <a:pPr marL="514350" indent="-514350">
              <a:buFont typeface="+mj-lt"/>
              <a:buAutoNum type="arabicPeriod"/>
            </a:pPr>
            <a:r>
              <a:rPr lang="en-GB"/>
              <a:t>The </a:t>
            </a:r>
            <a:r>
              <a:rPr lang="en-GB" b="1"/>
              <a:t>Investiture</a:t>
            </a:r>
            <a:r>
              <a:rPr lang="en-GB"/>
              <a:t>, culminating in the Crowning</a:t>
            </a:r>
          </a:p>
          <a:p>
            <a:pPr marL="514350" indent="-514350">
              <a:buFont typeface="+mj-lt"/>
              <a:buAutoNum type="arabicPeriod"/>
            </a:pPr>
            <a:r>
              <a:rPr lang="en-GB"/>
              <a:t>The </a:t>
            </a:r>
            <a:r>
              <a:rPr lang="en-GB" b="1"/>
              <a:t>Enthronement</a:t>
            </a:r>
            <a:r>
              <a:rPr lang="en-GB"/>
              <a:t>, followed by the Homage</a:t>
            </a:r>
          </a:p>
        </p:txBody>
      </p:sp>
    </p:spTree>
    <p:extLst>
      <p:ext uri="{BB962C8B-B14F-4D97-AF65-F5344CB8AC3E}">
        <p14:creationId xmlns:p14="http://schemas.microsoft.com/office/powerpoint/2010/main" val="2185951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A74A5-F55C-EF4D-BE40-4E96ACDD5A83}"/>
              </a:ext>
            </a:extLst>
          </p:cNvPr>
          <p:cNvSpPr>
            <a:spLocks noGrp="1"/>
          </p:cNvSpPr>
          <p:nvPr>
            <p:ph type="title"/>
          </p:nvPr>
        </p:nvSpPr>
        <p:spPr/>
        <p:txBody>
          <a:bodyPr/>
          <a:lstStyle/>
          <a:p>
            <a:r>
              <a:rPr lang="en-GB"/>
              <a:t>Coronation Personnel</a:t>
            </a:r>
          </a:p>
        </p:txBody>
      </p:sp>
      <p:sp>
        <p:nvSpPr>
          <p:cNvPr id="3" name="Content Placeholder 2">
            <a:extLst>
              <a:ext uri="{FF2B5EF4-FFF2-40B4-BE49-F238E27FC236}">
                <a16:creationId xmlns:a16="http://schemas.microsoft.com/office/drawing/2014/main" id="{A2DB2F67-2F71-DB4F-B555-B85D014A47EF}"/>
              </a:ext>
            </a:extLst>
          </p:cNvPr>
          <p:cNvSpPr>
            <a:spLocks noGrp="1"/>
          </p:cNvSpPr>
          <p:nvPr>
            <p:ph idx="1"/>
          </p:nvPr>
        </p:nvSpPr>
        <p:spPr/>
        <p:txBody>
          <a:bodyPr>
            <a:normAutofit lnSpcReduction="10000"/>
          </a:bodyPr>
          <a:lstStyle/>
          <a:p>
            <a:r>
              <a:rPr lang="en-GB"/>
              <a:t>The Archbishop of Canterbury presides, assisted by</a:t>
            </a:r>
          </a:p>
          <a:p>
            <a:r>
              <a:rPr lang="en-GB"/>
              <a:t>The Dean of Westminster</a:t>
            </a:r>
          </a:p>
          <a:p>
            <a:pPr lvl="1"/>
            <a:endParaRPr lang="en-GB"/>
          </a:p>
          <a:p>
            <a:r>
              <a:rPr lang="en-GB"/>
              <a:t>The Bishop of Durham and the Bishop of Bath and Wells</a:t>
            </a:r>
          </a:p>
          <a:p>
            <a:pPr lvl="1"/>
            <a:r>
              <a:rPr lang="en-GB"/>
              <a:t>support the monarch</a:t>
            </a:r>
          </a:p>
          <a:p>
            <a:r>
              <a:rPr lang="en-GB"/>
              <a:t>Two other bishops</a:t>
            </a:r>
          </a:p>
          <a:p>
            <a:pPr lvl="1"/>
            <a:r>
              <a:rPr lang="en-GB"/>
              <a:t>support the Queen consort</a:t>
            </a:r>
          </a:p>
          <a:p>
            <a:pPr lvl="1"/>
            <a:endParaRPr lang="en-GB"/>
          </a:p>
          <a:p>
            <a:r>
              <a:rPr lang="en-GB"/>
              <a:t>In 1953: the Moderator of the Church of Scotland</a:t>
            </a:r>
          </a:p>
          <a:p>
            <a:pPr lvl="1"/>
            <a:r>
              <a:rPr lang="en-GB"/>
              <a:t>presented the Bible</a:t>
            </a:r>
          </a:p>
        </p:txBody>
      </p:sp>
    </p:spTree>
    <p:extLst>
      <p:ext uri="{BB962C8B-B14F-4D97-AF65-F5344CB8AC3E}">
        <p14:creationId xmlns:p14="http://schemas.microsoft.com/office/powerpoint/2010/main" val="145134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1421E-0189-A44F-BBE8-99852F637DEB}"/>
              </a:ext>
            </a:extLst>
          </p:cNvPr>
          <p:cNvSpPr>
            <a:spLocks noGrp="1"/>
          </p:cNvSpPr>
          <p:nvPr>
            <p:ph type="title"/>
          </p:nvPr>
        </p:nvSpPr>
        <p:spPr/>
        <p:txBody>
          <a:bodyPr/>
          <a:lstStyle/>
          <a:p>
            <a:r>
              <a:rPr lang="en-GB"/>
              <a:t>Coronation Structure (1953)</a:t>
            </a:r>
          </a:p>
        </p:txBody>
      </p:sp>
      <p:sp>
        <p:nvSpPr>
          <p:cNvPr id="3" name="Content Placeholder 2">
            <a:extLst>
              <a:ext uri="{FF2B5EF4-FFF2-40B4-BE49-F238E27FC236}">
                <a16:creationId xmlns:a16="http://schemas.microsoft.com/office/drawing/2014/main" id="{7B19BAEC-E8F2-AC4A-8A0D-92F42D72384A}"/>
              </a:ext>
            </a:extLst>
          </p:cNvPr>
          <p:cNvSpPr>
            <a:spLocks noGrp="1"/>
          </p:cNvSpPr>
          <p:nvPr>
            <p:ph idx="1"/>
          </p:nvPr>
        </p:nvSpPr>
        <p:spPr/>
        <p:txBody>
          <a:bodyPr>
            <a:normAutofit lnSpcReduction="10000"/>
          </a:bodyPr>
          <a:lstStyle/>
          <a:p>
            <a:r>
              <a:rPr lang="en-GB">
                <a:solidFill>
                  <a:srgbClr val="FF0000"/>
                </a:solidFill>
              </a:rPr>
              <a:t>Entrance</a:t>
            </a:r>
          </a:p>
          <a:p>
            <a:r>
              <a:rPr lang="en-GB">
                <a:solidFill>
                  <a:srgbClr val="FF0000"/>
                </a:solidFill>
              </a:rPr>
              <a:t>Recognition, Oath, Presentation of Bible</a:t>
            </a:r>
          </a:p>
          <a:p>
            <a:r>
              <a:rPr lang="en-GB"/>
              <a:t>Introit, Collect for Purity, Collect</a:t>
            </a:r>
          </a:p>
          <a:p>
            <a:r>
              <a:rPr lang="en-GB"/>
              <a:t>Epistle, Gradual, Gospel, Creed</a:t>
            </a:r>
          </a:p>
          <a:p>
            <a:r>
              <a:rPr lang="en-GB">
                <a:solidFill>
                  <a:srgbClr val="FF0000"/>
                </a:solidFill>
              </a:rPr>
              <a:t>Anointing, Investiture, Enthronement</a:t>
            </a:r>
          </a:p>
          <a:p>
            <a:r>
              <a:rPr lang="en-GB">
                <a:solidFill>
                  <a:srgbClr val="FF0000"/>
                </a:solidFill>
              </a:rPr>
              <a:t>Queen consort’s Coronation (Anointing, Investiture, Enthronement)</a:t>
            </a:r>
          </a:p>
          <a:p>
            <a:r>
              <a:rPr lang="en-GB"/>
              <a:t>Prayers, Confession, Consecration, Communion, post Communion</a:t>
            </a:r>
          </a:p>
          <a:p>
            <a:r>
              <a:rPr lang="en-GB" err="1">
                <a:solidFill>
                  <a:srgbClr val="FF0000"/>
                </a:solidFill>
              </a:rPr>
              <a:t>Te</a:t>
            </a:r>
            <a:r>
              <a:rPr lang="en-GB">
                <a:solidFill>
                  <a:srgbClr val="FF0000"/>
                </a:solidFill>
              </a:rPr>
              <a:t> Deum and Recess</a:t>
            </a:r>
          </a:p>
          <a:p>
            <a:r>
              <a:rPr lang="en-GB">
                <a:solidFill>
                  <a:srgbClr val="FF0000"/>
                </a:solidFill>
              </a:rPr>
              <a:t>Final Procession</a:t>
            </a:r>
          </a:p>
        </p:txBody>
      </p:sp>
    </p:spTree>
    <p:extLst>
      <p:ext uri="{BB962C8B-B14F-4D97-AF65-F5344CB8AC3E}">
        <p14:creationId xmlns:p14="http://schemas.microsoft.com/office/powerpoint/2010/main" val="2404242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1C0F-8AFB-D2E1-6E38-1225B94D13E8}"/>
              </a:ext>
            </a:extLst>
          </p:cNvPr>
          <p:cNvSpPr>
            <a:spLocks noGrp="1"/>
          </p:cNvSpPr>
          <p:nvPr>
            <p:ph type="title"/>
          </p:nvPr>
        </p:nvSpPr>
        <p:spPr/>
        <p:txBody>
          <a:bodyPr/>
          <a:lstStyle/>
          <a:p>
            <a:r>
              <a:rPr lang="en-GB"/>
              <a:t>Coronation geography</a:t>
            </a:r>
          </a:p>
        </p:txBody>
      </p:sp>
    </p:spTree>
    <p:extLst>
      <p:ext uri="{BB962C8B-B14F-4D97-AF65-F5344CB8AC3E}">
        <p14:creationId xmlns:p14="http://schemas.microsoft.com/office/powerpoint/2010/main" val="98579792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0.5"/>
</p:tagLst>
</file>

<file path=ppt/tags/tag2.xml><?xml version="1.0" encoding="utf-8"?>
<p:tagLst xmlns:a="http://schemas.openxmlformats.org/drawingml/2006/main" xmlns:r="http://schemas.openxmlformats.org/officeDocument/2006/relationships" xmlns:p="http://schemas.openxmlformats.org/presentationml/2006/main">
  <p:tag name="TIMING" val="|0.6|0.7|0.7"/>
</p:tagLst>
</file>

<file path=ppt/tags/tag3.xml><?xml version="1.0" encoding="utf-8"?>
<p:tagLst xmlns:a="http://schemas.openxmlformats.org/drawingml/2006/main" xmlns:r="http://schemas.openxmlformats.org/officeDocument/2006/relationships" xmlns:p="http://schemas.openxmlformats.org/presentationml/2006/main">
  <p:tag name="TIMING" val="|19.3|15.3"/>
</p:tagLst>
</file>

<file path=ppt/tags/tag4.xml><?xml version="1.0" encoding="utf-8"?>
<p:tagLst xmlns:a="http://schemas.openxmlformats.org/drawingml/2006/main" xmlns:r="http://schemas.openxmlformats.org/officeDocument/2006/relationships" xmlns:p="http://schemas.openxmlformats.org/presentationml/2006/main">
  <p:tag name="TIMING" val="|22.6"/>
</p:tagLst>
</file>

<file path=ppt/tags/tag5.xml><?xml version="1.0" encoding="utf-8"?>
<p:tagLst xmlns:a="http://schemas.openxmlformats.org/drawingml/2006/main" xmlns:r="http://schemas.openxmlformats.org/officeDocument/2006/relationships" xmlns:p="http://schemas.openxmlformats.org/presentationml/2006/main">
  <p:tag name="TIMING" val="|12.4"/>
</p:tagLst>
</file>

<file path=ppt/tags/tag6.xml><?xml version="1.0" encoding="utf-8"?>
<p:tagLst xmlns:a="http://schemas.openxmlformats.org/drawingml/2006/main" xmlns:r="http://schemas.openxmlformats.org/officeDocument/2006/relationships" xmlns:p="http://schemas.openxmlformats.org/presentationml/2006/main">
  <p:tag name="TIMING" val="|36.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2307</Words>
  <Application>Microsoft Office PowerPoint</Application>
  <PresentationFormat>Widescreen</PresentationFormat>
  <Paragraphs>292</Paragraphs>
  <Slides>34</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Calibri Light</vt:lpstr>
      <vt:lpstr>Office Theme</vt:lpstr>
      <vt:lpstr>The Coronation Liturgy</vt:lpstr>
      <vt:lpstr>The Coronation Liturgy</vt:lpstr>
      <vt:lpstr>Coronation History</vt:lpstr>
      <vt:lpstr>Five Recensions</vt:lpstr>
      <vt:lpstr>Coronation Structure (1953)</vt:lpstr>
      <vt:lpstr>Coronation Structure (1953)</vt:lpstr>
      <vt:lpstr>Coronation Personnel</vt:lpstr>
      <vt:lpstr>Coronation Structure (1953)</vt:lpstr>
      <vt:lpstr>Coronation geography</vt:lpstr>
      <vt:lpstr>Coronation geography</vt:lpstr>
      <vt:lpstr>The Entrance</vt:lpstr>
      <vt:lpstr>The Recognition</vt:lpstr>
      <vt:lpstr>The Oath</vt:lpstr>
      <vt:lpstr>The Presentation of the Bible</vt:lpstr>
      <vt:lpstr>The Communion service begins</vt:lpstr>
      <vt:lpstr>The Anointing</vt:lpstr>
      <vt:lpstr>The Anointing</vt:lpstr>
      <vt:lpstr>The Investiture: the Spurs and Sword</vt:lpstr>
      <vt:lpstr>The Armills, Stole Royal and Robe Royal</vt:lpstr>
      <vt:lpstr>The Orb</vt:lpstr>
      <vt:lpstr>The Ring</vt:lpstr>
      <vt:lpstr>The Sceptre and  The Rod with the Dove</vt:lpstr>
      <vt:lpstr>The Crowning</vt:lpstr>
      <vt:lpstr>The Inthronization</vt:lpstr>
      <vt:lpstr>The Homage</vt:lpstr>
      <vt:lpstr>The Queen’s Coronation</vt:lpstr>
      <vt:lpstr>The Offertory</vt:lpstr>
      <vt:lpstr>The Communion Service continues</vt:lpstr>
      <vt:lpstr>The Communion Service continues</vt:lpstr>
      <vt:lpstr>The Communion Service ends</vt:lpstr>
      <vt:lpstr>The Recess</vt:lpstr>
      <vt:lpstr>PowerPoint Presentation</vt:lpstr>
      <vt:lpstr>Picture credits and further information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Coronation Liturgy</dc:title>
  <dc:creator>Simon Kershaw</dc:creator>
  <cp:lastModifiedBy>Simon Kershaw</cp:lastModifiedBy>
  <cp:revision>3</cp:revision>
  <dcterms:created xsi:type="dcterms:W3CDTF">2023-01-27T19:22:59Z</dcterms:created>
  <dcterms:modified xsi:type="dcterms:W3CDTF">2023-03-22T10:27:28Z</dcterms:modified>
</cp:coreProperties>
</file>